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77" r:id="rId3"/>
    <p:sldId id="259" r:id="rId4"/>
    <p:sldId id="266" r:id="rId5"/>
    <p:sldId id="264" r:id="rId6"/>
    <p:sldId id="265" r:id="rId7"/>
    <p:sldId id="267" r:id="rId8"/>
    <p:sldId id="258" r:id="rId9"/>
    <p:sldId id="268" r:id="rId10"/>
    <p:sldId id="278" r:id="rId11"/>
    <p:sldId id="276" r:id="rId12"/>
    <p:sldId id="271" r:id="rId13"/>
    <p:sldId id="269" r:id="rId14"/>
    <p:sldId id="270" r:id="rId15"/>
    <p:sldId id="272" r:id="rId16"/>
    <p:sldId id="273" r:id="rId1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he Canadian Academy of Engineering /   L'Académie canadienne du génie" initials="TCAoE/Lcdg" lastIdx="1" clrIdx="0">
    <p:extLst>
      <p:ext uri="{19B8F6BF-5375-455C-9EA6-DF929625EA0E}">
        <p15:presenceInfo xmlns:p15="http://schemas.microsoft.com/office/powerpoint/2012/main" userId="S::info@cae-acg.ca::9e48ed51-3aa6-4603-bf4e-151a0f4d1ac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6510" autoAdjust="0"/>
    <p:restoredTop sz="94754" autoAdjust="0"/>
  </p:normalViewPr>
  <p:slideViewPr>
    <p:cSldViewPr>
      <p:cViewPr varScale="1">
        <p:scale>
          <a:sx n="68" d="100"/>
          <a:sy n="68" d="100"/>
        </p:scale>
        <p:origin x="996" y="6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9-11-26T13:54:59.676" idx="1">
    <p:pos x="10" y="10"/>
    <p:text/>
    <p:extLst>
      <p:ext uri="{C676402C-5697-4E1C-873F-D02D1690AC5C}">
        <p15:threadingInfo xmlns:p15="http://schemas.microsoft.com/office/powerpoint/2012/main" timeZoneBias="30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E6F0C3AC-E82C-0446-BE51-9D19AC97B64E}" type="datetimeFigureOut">
              <a:rPr lang="en-US" smtClean="0"/>
              <a:t>1/18/2021</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B9885627-26AC-BD4D-9F8F-B7CFC6F8540B}" type="slidenum">
              <a:rPr lang="en-US" smtClean="0"/>
              <a:t>‹#›</a:t>
            </a:fld>
            <a:endParaRPr lang="en-US"/>
          </a:p>
        </p:txBody>
      </p:sp>
    </p:spTree>
    <p:extLst>
      <p:ext uri="{BB962C8B-B14F-4D97-AF65-F5344CB8AC3E}">
        <p14:creationId xmlns:p14="http://schemas.microsoft.com/office/powerpoint/2010/main" val="13426460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9885627-26AC-BD4D-9F8F-B7CFC6F8540B}" type="slidenum">
              <a:rPr lang="en-US" smtClean="0"/>
              <a:t>14</a:t>
            </a:fld>
            <a:endParaRPr lang="en-US"/>
          </a:p>
        </p:txBody>
      </p:sp>
    </p:spTree>
    <p:extLst>
      <p:ext uri="{BB962C8B-B14F-4D97-AF65-F5344CB8AC3E}">
        <p14:creationId xmlns:p14="http://schemas.microsoft.com/office/powerpoint/2010/main" val="104938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a:t>Click to edit Master subtitle style</a:t>
            </a:r>
            <a:endParaRPr lang="en-US" dirty="0"/>
          </a:p>
        </p:txBody>
      </p:sp>
      <p:sp>
        <p:nvSpPr>
          <p:cNvPr id="4" name="Date Placeholder 3"/>
          <p:cNvSpPr>
            <a:spLocks noGrp="1"/>
          </p:cNvSpPr>
          <p:nvPr>
            <p:ph type="dt" sz="half" idx="10"/>
          </p:nvPr>
        </p:nvSpPr>
        <p:spPr/>
        <p:txBody>
          <a:bodyPr/>
          <a:lstStyle/>
          <a:p>
            <a:fld id="{A8E1A479-7071-4893-ACCB-6237CF5CF47F}" type="datetimeFigureOut">
              <a:rPr lang="en-US" smtClean="0"/>
              <a:t>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40D609-0AAA-4AB8-91FC-06345D98648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8E1A479-7071-4893-ACCB-6237CF5CF47F}" type="datetimeFigureOut">
              <a:rPr lang="en-US" smtClean="0"/>
              <a:t>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40D609-0AAA-4AB8-91FC-06345D98648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8E1A479-7071-4893-ACCB-6237CF5CF47F}" type="datetimeFigureOut">
              <a:rPr lang="en-US" smtClean="0"/>
              <a:t>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40D609-0AAA-4AB8-91FC-06345D98648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8E1A479-7071-4893-ACCB-6237CF5CF47F}" type="datetimeFigureOut">
              <a:rPr lang="en-US" smtClean="0"/>
              <a:t>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40D609-0AAA-4AB8-91FC-06345D98648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a:t>Click to edit Master text styles</a:t>
            </a:r>
          </a:p>
        </p:txBody>
      </p:sp>
      <p:sp>
        <p:nvSpPr>
          <p:cNvPr id="4" name="Date Placeholder 3"/>
          <p:cNvSpPr>
            <a:spLocks noGrp="1"/>
          </p:cNvSpPr>
          <p:nvPr>
            <p:ph type="dt" sz="half" idx="10"/>
          </p:nvPr>
        </p:nvSpPr>
        <p:spPr/>
        <p:txBody>
          <a:bodyPr/>
          <a:lstStyle/>
          <a:p>
            <a:fld id="{A8E1A479-7071-4893-ACCB-6237CF5CF47F}" type="datetimeFigureOut">
              <a:rPr lang="en-US" smtClean="0"/>
              <a:t>1/18/2021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40D609-0AAA-4AB8-91FC-06345D98648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8E1A479-7071-4893-ACCB-6237CF5CF47F}" type="datetimeFigureOut">
              <a:rPr lang="en-US" smtClean="0"/>
              <a:t>1/18/2021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40D609-0AAA-4AB8-91FC-06345D986485}" type="slidenum">
              <a:rPr lang="en-US" smtClean="0"/>
              <a:t>‹#›</a:t>
            </a:fld>
            <a:endParaRPr lang="en-US"/>
          </a:p>
        </p:txBody>
      </p:sp>
      <p:sp>
        <p:nvSpPr>
          <p:cNvPr id="8" name="Title 7"/>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8E1A479-7071-4893-ACCB-6237CF5CF47F}" type="datetimeFigureOut">
              <a:rPr lang="en-US" smtClean="0"/>
              <a:t>1/18/2021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040D609-0AAA-4AB8-91FC-06345D98648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8E1A479-7071-4893-ACCB-6237CF5CF47F}" type="datetimeFigureOut">
              <a:rPr lang="en-US" smtClean="0"/>
              <a:t>1/18/2021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040D609-0AAA-4AB8-91FC-06345D98648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E1A479-7071-4893-ACCB-6237CF5CF47F}" type="datetimeFigureOut">
              <a:rPr lang="en-US" smtClean="0"/>
              <a:t>1/18/2021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040D609-0AAA-4AB8-91FC-06345D98648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a:t>Click to edit Master text styles</a:t>
            </a:r>
          </a:p>
        </p:txBody>
      </p:sp>
      <p:sp>
        <p:nvSpPr>
          <p:cNvPr id="5" name="Date Placeholder 4"/>
          <p:cNvSpPr>
            <a:spLocks noGrp="1"/>
          </p:cNvSpPr>
          <p:nvPr>
            <p:ph type="dt" sz="half" idx="10"/>
          </p:nvPr>
        </p:nvSpPr>
        <p:spPr/>
        <p:txBody>
          <a:bodyPr/>
          <a:lstStyle/>
          <a:p>
            <a:fld id="{A8E1A479-7071-4893-ACCB-6237CF5CF47F}" type="datetimeFigureOut">
              <a:rPr lang="en-US" smtClean="0"/>
              <a:t>1/18/2021</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7040D609-0AAA-4AB8-91FC-06345D98648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8E1A479-7071-4893-ACCB-6237CF5CF47F}" type="datetimeFigureOut">
              <a:rPr lang="en-US" smtClean="0"/>
              <a:t>1/18/2021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40D609-0AAA-4AB8-91FC-06345D98648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A8E1A479-7071-4893-ACCB-6237CF5CF47F}" type="datetimeFigureOut">
              <a:rPr lang="en-US" smtClean="0"/>
              <a:t>1/18/2021</a:t>
            </a:fld>
            <a:endParaRPr 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7040D609-0AAA-4AB8-91FC-06345D98648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2400" dirty="0"/>
              <a:t>Preparing a fellowship Nomination</a:t>
            </a:r>
          </a:p>
        </p:txBody>
      </p:sp>
      <p:sp>
        <p:nvSpPr>
          <p:cNvPr id="3" name="Subtitle 2"/>
          <p:cNvSpPr>
            <a:spLocks noGrp="1"/>
          </p:cNvSpPr>
          <p:nvPr>
            <p:ph type="subTitle" idx="1"/>
          </p:nvPr>
        </p:nvSpPr>
        <p:spPr/>
        <p:txBody>
          <a:bodyPr/>
          <a:lstStyle/>
          <a:p>
            <a:r>
              <a:rPr lang="en-US" dirty="0"/>
              <a:t>process &amp; responsibilities</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2400" y="228600"/>
            <a:ext cx="3547516" cy="1905000"/>
          </a:xfrm>
          <a:prstGeom prst="rect">
            <a:avLst/>
          </a:prstGeom>
        </p:spPr>
      </p:pic>
      <p:sp>
        <p:nvSpPr>
          <p:cNvPr id="5" name="TextBox 4"/>
          <p:cNvSpPr txBox="1"/>
          <p:nvPr/>
        </p:nvSpPr>
        <p:spPr>
          <a:xfrm>
            <a:off x="4022766" y="3200400"/>
            <a:ext cx="4876799" cy="2308324"/>
          </a:xfrm>
          <a:prstGeom prst="rect">
            <a:avLst/>
          </a:prstGeom>
          <a:noFill/>
        </p:spPr>
        <p:txBody>
          <a:bodyPr wrap="square" rtlCol="0">
            <a:spAutoFit/>
          </a:bodyPr>
          <a:lstStyle/>
          <a:p>
            <a:pPr lvl="0" indent="-342900"/>
            <a:r>
              <a:rPr lang="en-US" sz="1700" b="1" dirty="0">
                <a:effectLst/>
                <a:ea typeface="Times New Roman" panose="02020603050405020304" pitchFamily="18" charset="0"/>
                <a:cs typeface="Arial" panose="020B0604020202020204" pitchFamily="34" charset="0"/>
              </a:rPr>
              <a:t>Three</a:t>
            </a:r>
            <a:r>
              <a:rPr lang="en-US" sz="1700" dirty="0">
                <a:effectLst/>
                <a:ea typeface="Times New Roman" panose="02020603050405020304" pitchFamily="18" charset="0"/>
                <a:cs typeface="Arial" panose="020B0604020202020204" pitchFamily="34" charset="0"/>
              </a:rPr>
              <a:t> letters of nomination are required, and at least one of the three nominators must be a Fellow of CAHS. </a:t>
            </a:r>
          </a:p>
          <a:p>
            <a:pPr lvl="0" indent="-342900"/>
            <a:endParaRPr lang="en-US" sz="1700" dirty="0">
              <a:ea typeface="Times New Roman"/>
              <a:cs typeface="Calibri"/>
            </a:endParaRPr>
          </a:p>
          <a:p>
            <a:pPr lvl="0" indent="-342900"/>
            <a:r>
              <a:rPr lang="en-US" sz="1700" dirty="0">
                <a:solidFill>
                  <a:srgbClr val="000000"/>
                </a:solidFill>
                <a:ea typeface="Times New Roman"/>
                <a:cs typeface="Calibri"/>
              </a:rPr>
              <a:t>In addition to providing a letter of nomination that introduces the nominee and co-nominators, the primary nominator accepts responsibility to </a:t>
            </a:r>
          </a:p>
          <a:p>
            <a:pPr lvl="0" indent="-342900"/>
            <a:r>
              <a:rPr lang="en-US" sz="1700" dirty="0">
                <a:solidFill>
                  <a:srgbClr val="000000"/>
                </a:solidFill>
                <a:ea typeface="Times New Roman"/>
                <a:cs typeface="Calibri"/>
              </a:rPr>
              <a:t>co-ordinate the entire application. </a:t>
            </a:r>
          </a:p>
          <a:p>
            <a:pPr lvl="0" indent="-342900"/>
            <a:endParaRPr lang="en-US" sz="800" b="1" dirty="0">
              <a:solidFill>
                <a:srgbClr val="000000"/>
              </a:solidFill>
              <a:ea typeface="Times New Roman"/>
              <a:cs typeface="Calibri"/>
            </a:endParaRPr>
          </a:p>
        </p:txBody>
      </p:sp>
      <p:sp>
        <p:nvSpPr>
          <p:cNvPr id="7" name="TextBox 6">
            <a:extLst>
              <a:ext uri="{FF2B5EF4-FFF2-40B4-BE49-F238E27FC236}">
                <a16:creationId xmlns:a16="http://schemas.microsoft.com/office/drawing/2014/main" id="{4A1D1FC2-C39A-4E09-B728-33CAD583DD0E}"/>
              </a:ext>
            </a:extLst>
          </p:cNvPr>
          <p:cNvSpPr txBox="1"/>
          <p:nvPr/>
        </p:nvSpPr>
        <p:spPr>
          <a:xfrm>
            <a:off x="2149435" y="5381417"/>
            <a:ext cx="7070765" cy="1400383"/>
          </a:xfrm>
          <a:prstGeom prst="rect">
            <a:avLst/>
          </a:prstGeom>
          <a:noFill/>
        </p:spPr>
        <p:txBody>
          <a:bodyPr wrap="square">
            <a:spAutoFit/>
          </a:bodyPr>
          <a:lstStyle/>
          <a:p>
            <a:pPr lvl="0" indent="-342900"/>
            <a:r>
              <a:rPr lang="en-US" sz="1700" i="1" dirty="0">
                <a:solidFill>
                  <a:schemeClr val="bg1"/>
                </a:solidFill>
                <a:ea typeface="Times New Roman"/>
                <a:cs typeface="Calibri"/>
              </a:rPr>
              <a:t>Letters should describe the nature and duration of the professional relationship(s) with the nominee and must address in specific paragraphs the five characteristics of recognition, leadership, creativity, distinct competencies &amp; background, and commitment to advance the health sciences. Letters should focus on the nominee’s impacts.</a:t>
            </a:r>
          </a:p>
        </p:txBody>
      </p:sp>
    </p:spTree>
    <p:extLst>
      <p:ext uri="{BB962C8B-B14F-4D97-AF65-F5344CB8AC3E}">
        <p14:creationId xmlns:p14="http://schemas.microsoft.com/office/powerpoint/2010/main" val="353527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365760"/>
            <a:ext cx="7520940" cy="1158240"/>
          </a:xfrm>
        </p:spPr>
        <p:txBody>
          <a:bodyPr/>
          <a:lstStyle/>
          <a:p>
            <a:pPr lvl="0" algn="ctr">
              <a:spcBef>
                <a:spcPts val="800"/>
              </a:spcBef>
            </a:pPr>
            <a:r>
              <a:rPr lang="en-US" dirty="0"/>
              <a:t>Assembly of Information</a:t>
            </a:r>
            <a:br>
              <a:rPr lang="en-US" dirty="0"/>
            </a:br>
            <a:r>
              <a:rPr lang="en-US" sz="1600" cap="none" dirty="0">
                <a:solidFill>
                  <a:schemeClr val="accent3">
                    <a:lumMod val="75000"/>
                  </a:schemeClr>
                </a:solidFill>
                <a:latin typeface="Franklin Gothic Book"/>
                <a:ea typeface="+mn-ea"/>
                <a:cs typeface="+mn-cs"/>
              </a:rPr>
              <a:t>Submissions should follow the order below and be submitted by email to </a:t>
            </a:r>
            <a:r>
              <a:rPr lang="en-US" sz="1600" cap="none" dirty="0" err="1">
                <a:solidFill>
                  <a:schemeClr val="accent3">
                    <a:lumMod val="75000"/>
                  </a:schemeClr>
                </a:solidFill>
                <a:latin typeface="Franklin Gothic Book"/>
                <a:ea typeface="+mn-ea"/>
                <a:cs typeface="+mn-cs"/>
              </a:rPr>
              <a:t>kbimm@cahs-acss.ca</a:t>
            </a:r>
            <a:endParaRPr lang="en-US" dirty="0">
              <a:solidFill>
                <a:schemeClr val="accent3">
                  <a:lumMod val="75000"/>
                </a:schemeClr>
              </a:solidFill>
            </a:endParaRPr>
          </a:p>
        </p:txBody>
      </p:sp>
      <p:sp>
        <p:nvSpPr>
          <p:cNvPr id="3" name="Content Placeholder 2"/>
          <p:cNvSpPr>
            <a:spLocks noGrp="1"/>
          </p:cNvSpPr>
          <p:nvPr>
            <p:ph idx="1"/>
          </p:nvPr>
        </p:nvSpPr>
        <p:spPr>
          <a:xfrm>
            <a:off x="822960" y="1600200"/>
            <a:ext cx="7520940" cy="3080277"/>
          </a:xfrm>
        </p:spPr>
        <p:txBody>
          <a:bodyPr>
            <a:normAutofit/>
          </a:bodyPr>
          <a:lstStyle/>
          <a:p>
            <a:r>
              <a:rPr lang="en-US" b="0" dirty="0"/>
              <a:t>1.	</a:t>
            </a:r>
            <a:r>
              <a:rPr lang="en-US" dirty="0"/>
              <a:t>DATA SHEETS </a:t>
            </a:r>
            <a:r>
              <a:rPr lang="en-US" b="0" dirty="0"/>
              <a:t>on nominee (page 2), citation and key words (page 3), succinct summary of nominee’s accomplishments and contributions (page 4)</a:t>
            </a:r>
          </a:p>
          <a:p>
            <a:r>
              <a:rPr lang="en-US" b="0" dirty="0"/>
              <a:t>2.	</a:t>
            </a:r>
            <a:r>
              <a:rPr lang="en-US" dirty="0"/>
              <a:t>LETTERS OF NOMINATION </a:t>
            </a:r>
            <a:r>
              <a:rPr lang="en-US" b="0" dirty="0"/>
              <a:t>from three (3) nominators (including the primary nominator which appear first)</a:t>
            </a:r>
          </a:p>
          <a:p>
            <a:pPr>
              <a:buAutoNum type="arabicPeriod" startAt="3"/>
            </a:pPr>
            <a:r>
              <a:rPr lang="en-US" dirty="0"/>
              <a:t>PERSONAL STATEMENT </a:t>
            </a:r>
            <a:r>
              <a:rPr lang="en-US" b="0" dirty="0"/>
              <a:t>from the nominee focused on how s/he has actively participated and had an impact in volunteer associations, societies or other groups (that are not part of her/his paid work) and how s/he anticipates actively working in the Academy (page 5). </a:t>
            </a:r>
          </a:p>
          <a:p>
            <a:pPr>
              <a:buAutoNum type="arabicPeriod" startAt="3"/>
            </a:pPr>
            <a:r>
              <a:rPr lang="en-US" dirty="0"/>
              <a:t>CURRICULUM VITAE </a:t>
            </a:r>
            <a:r>
              <a:rPr lang="en-US" b="0" dirty="0"/>
              <a:t>of the nominee that clearly identifies graduate trainees as authors of papers by means of an asterisk on the trainee’s name.</a:t>
            </a:r>
          </a:p>
        </p:txBody>
      </p:sp>
    </p:spTree>
    <p:extLst>
      <p:ext uri="{BB962C8B-B14F-4D97-AF65-F5344CB8AC3E}">
        <p14:creationId xmlns:p14="http://schemas.microsoft.com/office/powerpoint/2010/main" val="33496576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Citation &amp; Detailed Appraisal</a:t>
            </a:r>
          </a:p>
        </p:txBody>
      </p:sp>
      <p:sp>
        <p:nvSpPr>
          <p:cNvPr id="3" name="Content Placeholder 2"/>
          <p:cNvSpPr>
            <a:spLocks noGrp="1"/>
          </p:cNvSpPr>
          <p:nvPr>
            <p:ph idx="1"/>
          </p:nvPr>
        </p:nvSpPr>
        <p:spPr/>
        <p:txBody>
          <a:bodyPr>
            <a:normAutofit/>
          </a:bodyPr>
          <a:lstStyle/>
          <a:p>
            <a:endParaRPr lang="en-US" sz="2400" b="0" dirty="0">
              <a:solidFill>
                <a:srgbClr val="000000"/>
              </a:solidFill>
              <a:latin typeface="Adobe Garamond Pro"/>
            </a:endParaRPr>
          </a:p>
          <a:p>
            <a:pPr>
              <a:buFont typeface="Arial" panose="020B0604020202020204" pitchFamily="34" charset="0"/>
              <a:buChar char="•"/>
            </a:pPr>
            <a:r>
              <a:rPr lang="en-US" sz="1800" b="0" dirty="0">
                <a:solidFill>
                  <a:srgbClr val="221E1F"/>
                </a:solidFill>
              </a:rPr>
              <a:t>The 100-word citation will highlight accomplishments and contributions of the nominee in the third person. The language used should be suitable for ceremonies, lay communications and media releases. If a nominee is elected, the citation is printed in the program for the Induction Ceremony and is posted on the Academy’s website. </a:t>
            </a:r>
          </a:p>
          <a:p>
            <a:pPr>
              <a:buFont typeface="Arial" panose="020B0604020202020204" pitchFamily="34" charset="0"/>
              <a:buChar char="•"/>
            </a:pPr>
            <a:r>
              <a:rPr lang="en-US" sz="1800" b="0" dirty="0">
                <a:solidFill>
                  <a:srgbClr val="221E1F"/>
                </a:solidFill>
              </a:rPr>
              <a:t>In a 500-word appraisal the primary nominator will summarize the nominee’s established, internationally recognized leadership and impact that has meaningfully advanced the academic health sciences. This is in </a:t>
            </a:r>
            <a:r>
              <a:rPr lang="en-US" sz="1800" dirty="0">
                <a:solidFill>
                  <a:srgbClr val="221E1F"/>
                </a:solidFill>
              </a:rPr>
              <a:t>addition</a:t>
            </a:r>
            <a:r>
              <a:rPr lang="en-US" sz="1800" b="0" dirty="0">
                <a:solidFill>
                  <a:srgbClr val="221E1F"/>
                </a:solidFill>
              </a:rPr>
              <a:t> to the primary nominator’s personal nomination letter.</a:t>
            </a:r>
          </a:p>
        </p:txBody>
      </p:sp>
    </p:spTree>
    <p:extLst>
      <p:ext uri="{BB962C8B-B14F-4D97-AF65-F5344CB8AC3E}">
        <p14:creationId xmlns:p14="http://schemas.microsoft.com/office/powerpoint/2010/main" val="20319620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review process</a:t>
            </a:r>
          </a:p>
        </p:txBody>
      </p:sp>
      <p:sp>
        <p:nvSpPr>
          <p:cNvPr id="3" name="Text Placeholder 2"/>
          <p:cNvSpPr>
            <a:spLocks noGrp="1"/>
          </p:cNvSpPr>
          <p:nvPr>
            <p:ph type="body" idx="1"/>
          </p:nvPr>
        </p:nvSpPr>
        <p:spPr/>
        <p:txBody>
          <a:bodyPr/>
          <a:lstStyle/>
          <a:p>
            <a:r>
              <a:rPr lang="en-US" dirty="0"/>
              <a:t>Fellowship committee &amp; responsibilities</a:t>
            </a:r>
          </a:p>
        </p:txBody>
      </p:sp>
      <p:sp>
        <p:nvSpPr>
          <p:cNvPr id="4" name="TextBox 3"/>
          <p:cNvSpPr txBox="1"/>
          <p:nvPr/>
        </p:nvSpPr>
        <p:spPr>
          <a:xfrm>
            <a:off x="4603048" y="2971800"/>
            <a:ext cx="4388552" cy="3662541"/>
          </a:xfrm>
          <a:prstGeom prst="rect">
            <a:avLst/>
          </a:prstGeom>
          <a:noFill/>
        </p:spPr>
        <p:txBody>
          <a:bodyPr wrap="square" rtlCol="0">
            <a:spAutoFit/>
          </a:bodyPr>
          <a:lstStyle/>
          <a:p>
            <a:r>
              <a:rPr lang="en-US" dirty="0">
                <a:ea typeface="Calibri"/>
              </a:rPr>
              <a:t>The Chair of the Fellowship Committee is a current member of the Board who has prior experience as a member of the Fellowship Committee. The role may be held by the President-Elect, but alternative choices that fulfill the terms stated in the preceding sentence are also acceptable.</a:t>
            </a:r>
          </a:p>
          <a:p>
            <a:endParaRPr lang="en-US" sz="800" dirty="0">
              <a:effectLst/>
              <a:ea typeface="Calibri"/>
            </a:endParaRPr>
          </a:p>
          <a:p>
            <a:r>
              <a:rPr lang="en-US" dirty="0">
                <a:effectLst/>
                <a:ea typeface="Calibri"/>
              </a:rPr>
              <a:t>Membership Includes representation of all constituencies including basic sciences, public health, health services and francophone. </a:t>
            </a:r>
          </a:p>
          <a:p>
            <a:endParaRPr lang="en-US" sz="800" dirty="0">
              <a:effectLst/>
              <a:ea typeface="Calibri"/>
            </a:endParaRPr>
          </a:p>
          <a:p>
            <a:r>
              <a:rPr lang="en-US" dirty="0">
                <a:effectLst/>
                <a:ea typeface="Calibri"/>
              </a:rPr>
              <a:t>Appointment is a renewable 3-year term.</a:t>
            </a:r>
          </a:p>
        </p:txBody>
      </p:sp>
    </p:spTree>
    <p:extLst>
      <p:ext uri="{BB962C8B-B14F-4D97-AF65-F5344CB8AC3E}">
        <p14:creationId xmlns:p14="http://schemas.microsoft.com/office/powerpoint/2010/main" val="12077650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Reviewer Assignment</a:t>
            </a:r>
          </a:p>
        </p:txBody>
      </p:sp>
      <p:sp>
        <p:nvSpPr>
          <p:cNvPr id="3" name="Content Placeholder 2"/>
          <p:cNvSpPr>
            <a:spLocks noGrp="1"/>
          </p:cNvSpPr>
          <p:nvPr>
            <p:ph idx="1"/>
          </p:nvPr>
        </p:nvSpPr>
        <p:spPr>
          <a:xfrm>
            <a:off x="838200" y="1600200"/>
            <a:ext cx="7520940" cy="2861772"/>
          </a:xfrm>
        </p:spPr>
        <p:txBody>
          <a:bodyPr>
            <a:normAutofit fontScale="92500"/>
          </a:bodyPr>
          <a:lstStyle/>
          <a:p>
            <a:pPr>
              <a:buFont typeface="Arial" panose="020B0604020202020204" pitchFamily="34" charset="0"/>
              <a:buChar char="•"/>
            </a:pPr>
            <a:r>
              <a:rPr lang="en-US" sz="1800" b="0" dirty="0">
                <a:solidFill>
                  <a:srgbClr val="000000"/>
                </a:solidFill>
              </a:rPr>
              <a:t>Each nomination is assigned to 2 committee members, with designation as to whether they are the primary or the secondary reviewer (50:50). </a:t>
            </a:r>
          </a:p>
          <a:p>
            <a:pPr marL="0" indent="0"/>
            <a:endParaRPr lang="en-US" sz="800" b="0" dirty="0">
              <a:solidFill>
                <a:srgbClr val="000000"/>
              </a:solidFill>
            </a:endParaRPr>
          </a:p>
          <a:p>
            <a:pPr lvl="0"/>
            <a:r>
              <a:rPr lang="en-US" sz="1800" b="0" dirty="0">
                <a:solidFill>
                  <a:srgbClr val="000000"/>
                </a:solidFill>
              </a:rPr>
              <a:t>•	</a:t>
            </a:r>
            <a:r>
              <a:rPr lang="en-US" sz="1800" b="0" dirty="0"/>
              <a:t>We make every attempt to assign at least 1 of the reviewers in the same discipline as the nominee. In some cases, this is not possible, and so please make sure your nomination submission can be read and understood by all.</a:t>
            </a:r>
          </a:p>
          <a:p>
            <a:pPr lvl="0"/>
            <a:endParaRPr lang="en-US" sz="800" b="0" dirty="0">
              <a:solidFill>
                <a:srgbClr val="000000"/>
              </a:solidFill>
            </a:endParaRPr>
          </a:p>
          <a:p>
            <a:pPr lvl="0"/>
            <a:r>
              <a:rPr lang="en-US" sz="1800" b="0" dirty="0">
                <a:solidFill>
                  <a:srgbClr val="000000"/>
                </a:solidFill>
              </a:rPr>
              <a:t>•	Reviewers are not assigned nominations from their own University. If there is found to be close prior or present interaction with the nominee files are reassigned. </a:t>
            </a:r>
          </a:p>
          <a:p>
            <a:endParaRPr lang="en-US" sz="1800" b="0" dirty="0"/>
          </a:p>
        </p:txBody>
      </p:sp>
    </p:spTree>
    <p:extLst>
      <p:ext uri="{BB962C8B-B14F-4D97-AF65-F5344CB8AC3E}">
        <p14:creationId xmlns:p14="http://schemas.microsoft.com/office/powerpoint/2010/main" val="15801112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Rating of Candidates:  A 5 Point Scale</a:t>
            </a:r>
          </a:p>
        </p:txBody>
      </p:sp>
      <p:sp>
        <p:nvSpPr>
          <p:cNvPr id="3" name="Content Placeholder 2"/>
          <p:cNvSpPr>
            <a:spLocks noGrp="1"/>
          </p:cNvSpPr>
          <p:nvPr>
            <p:ph idx="1"/>
          </p:nvPr>
        </p:nvSpPr>
        <p:spPr>
          <a:xfrm>
            <a:off x="228600" y="1066800"/>
            <a:ext cx="8686800" cy="3962400"/>
          </a:xfrm>
        </p:spPr>
        <p:txBody>
          <a:bodyPr>
            <a:normAutofit fontScale="92500" lnSpcReduction="20000"/>
          </a:bodyPr>
          <a:lstStyle/>
          <a:p>
            <a:r>
              <a:rPr lang="en-US" sz="1800" b="0" u="sng" dirty="0">
                <a:solidFill>
                  <a:srgbClr val="000000"/>
                </a:solidFill>
                <a:ea typeface="Calibri"/>
                <a:cs typeface="Times New Roman"/>
              </a:rPr>
              <a:t>Framework</a:t>
            </a:r>
          </a:p>
          <a:p>
            <a:pPr>
              <a:buFont typeface="+mj-lt"/>
              <a:buAutoNum type="arabicPeriod"/>
            </a:pPr>
            <a:r>
              <a:rPr lang="en-US" sz="1800" dirty="0">
                <a:solidFill>
                  <a:srgbClr val="000000"/>
                </a:solidFill>
                <a:ea typeface="Calibri"/>
                <a:cs typeface="Times New Roman"/>
              </a:rPr>
              <a:t>Recognition</a:t>
            </a:r>
            <a:r>
              <a:rPr lang="en-US" sz="1800" b="0" dirty="0">
                <a:solidFill>
                  <a:srgbClr val="000000"/>
                </a:solidFill>
                <a:ea typeface="Calibri"/>
                <a:cs typeface="Times New Roman"/>
              </a:rPr>
              <a:t> (by peers nationally/ internationally, awards, invited lectures, invited reviews and editorials)</a:t>
            </a:r>
          </a:p>
          <a:p>
            <a:pPr>
              <a:buFont typeface="+mj-lt"/>
              <a:buAutoNum type="arabicPeriod"/>
            </a:pPr>
            <a:r>
              <a:rPr lang="en-US" sz="1800" dirty="0">
                <a:solidFill>
                  <a:srgbClr val="000000"/>
                </a:solidFill>
                <a:ea typeface="Calibri"/>
                <a:cs typeface="Times New Roman"/>
              </a:rPr>
              <a:t>Leadership</a:t>
            </a:r>
            <a:r>
              <a:rPr lang="en-US" sz="1800" b="0" dirty="0">
                <a:solidFill>
                  <a:srgbClr val="000000"/>
                </a:solidFill>
                <a:ea typeface="Calibri"/>
                <a:cs typeface="Times New Roman"/>
              </a:rPr>
              <a:t> (particularly through roles and offices in local, regional, national and international organizations)</a:t>
            </a:r>
          </a:p>
          <a:p>
            <a:pPr>
              <a:buFont typeface="+mj-lt"/>
              <a:buAutoNum type="arabicPeriod"/>
            </a:pPr>
            <a:r>
              <a:rPr lang="en-US" sz="1800" dirty="0">
                <a:solidFill>
                  <a:srgbClr val="000000"/>
                </a:solidFill>
                <a:ea typeface="Calibri"/>
                <a:cs typeface="Times New Roman"/>
              </a:rPr>
              <a:t>Creativity</a:t>
            </a:r>
            <a:r>
              <a:rPr lang="en-US" sz="1800" b="0" dirty="0">
                <a:solidFill>
                  <a:srgbClr val="000000"/>
                </a:solidFill>
                <a:ea typeface="Calibri"/>
                <a:cs typeface="Times New Roman"/>
              </a:rPr>
              <a:t> (exceptional  scholarship, publications, innovative technologies, patents)</a:t>
            </a:r>
          </a:p>
          <a:p>
            <a:pPr>
              <a:buFont typeface="+mj-lt"/>
              <a:buAutoNum type="arabicPeriod"/>
            </a:pPr>
            <a:r>
              <a:rPr lang="en-US" sz="1800" dirty="0">
                <a:ea typeface="Calibri"/>
                <a:cs typeface="Times New Roman"/>
              </a:rPr>
              <a:t>Distinctive competencies &amp; background </a:t>
            </a:r>
            <a:r>
              <a:rPr lang="en-US" sz="1800" b="0" dirty="0">
                <a:ea typeface="Calibri"/>
                <a:cs typeface="Times New Roman"/>
              </a:rPr>
              <a:t>(</a:t>
            </a:r>
            <a:r>
              <a:rPr lang="en-CA" sz="1800" b="0" dirty="0">
                <a:ea typeface="Calibri"/>
                <a:cs typeface="Times New Roman"/>
              </a:rPr>
              <a:t>the Academy recognizes people with diverse backgrounds, expertise and experiences that will contribute to the body of expertise of the CAHS)</a:t>
            </a:r>
            <a:endParaRPr lang="en-US" sz="1800" b="0" dirty="0">
              <a:ea typeface="Calibri"/>
              <a:cs typeface="Times New Roman"/>
            </a:endParaRPr>
          </a:p>
          <a:p>
            <a:pPr>
              <a:buFont typeface="+mj-lt"/>
              <a:buAutoNum type="arabicPeriod"/>
            </a:pPr>
            <a:r>
              <a:rPr lang="en-US" sz="1800" dirty="0">
                <a:solidFill>
                  <a:srgbClr val="000000"/>
                </a:solidFill>
                <a:ea typeface="Calibri"/>
                <a:cs typeface="Times New Roman"/>
              </a:rPr>
              <a:t>Commitment</a:t>
            </a:r>
            <a:r>
              <a:rPr lang="en-US" sz="1800" b="0" dirty="0">
                <a:solidFill>
                  <a:srgbClr val="000000"/>
                </a:solidFill>
                <a:ea typeface="Calibri"/>
                <a:cs typeface="Times New Roman"/>
              </a:rPr>
              <a:t> to advance academic health sciences (academic service and innovation at local, national and international levels, including teaching and public service) </a:t>
            </a:r>
          </a:p>
          <a:p>
            <a:pPr marL="344488" indent="0"/>
            <a:r>
              <a:rPr lang="en-US" sz="1800" b="0" i="1" dirty="0">
                <a:solidFill>
                  <a:srgbClr val="0070C0"/>
                </a:solidFill>
                <a:ea typeface="Calibri"/>
                <a:cs typeface="Times New Roman"/>
              </a:rPr>
              <a:t>Given the Academy’s mission and vision, and its expectation that fellows will be active in promoting improved health, health care and health-related policies, the latter criterion is particularly important in the nomination process</a:t>
            </a:r>
            <a:r>
              <a:rPr lang="en-US" sz="1800" b="0" i="1" dirty="0">
                <a:solidFill>
                  <a:srgbClr val="000000"/>
                </a:solidFill>
                <a:ea typeface="Calibri"/>
                <a:cs typeface="Times New Roman"/>
              </a:rPr>
              <a:t>.</a:t>
            </a:r>
            <a:endParaRPr lang="en-US" sz="1800" i="1" dirty="0"/>
          </a:p>
        </p:txBody>
      </p:sp>
    </p:spTree>
    <p:extLst>
      <p:ext uri="{BB962C8B-B14F-4D97-AF65-F5344CB8AC3E}">
        <p14:creationId xmlns:p14="http://schemas.microsoft.com/office/powerpoint/2010/main" val="35340740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Review meeting</a:t>
            </a:r>
          </a:p>
        </p:txBody>
      </p:sp>
      <p:sp>
        <p:nvSpPr>
          <p:cNvPr id="3" name="Content Placeholder 2"/>
          <p:cNvSpPr>
            <a:spLocks noGrp="1"/>
          </p:cNvSpPr>
          <p:nvPr>
            <p:ph idx="1"/>
          </p:nvPr>
        </p:nvSpPr>
        <p:spPr>
          <a:xfrm>
            <a:off x="685800" y="1143000"/>
            <a:ext cx="7962900" cy="3579849"/>
          </a:xfrm>
        </p:spPr>
        <p:txBody>
          <a:bodyPr>
            <a:normAutofit/>
          </a:bodyPr>
          <a:lstStyle/>
          <a:p>
            <a:pPr lvl="0">
              <a:lnSpc>
                <a:spcPct val="115000"/>
              </a:lnSpc>
              <a:spcBef>
                <a:spcPts val="0"/>
              </a:spcBef>
              <a:buSzPts val="800"/>
              <a:buFont typeface="Symbol"/>
              <a:buChar char=""/>
            </a:pPr>
            <a:r>
              <a:rPr lang="en-US" sz="1800" b="0" dirty="0">
                <a:ea typeface="Calibri"/>
                <a:cs typeface="Times New Roman"/>
              </a:rPr>
              <a:t>All scores are assembled and ordered by mean scores. In instances where there is a difference of ≥ 1.0, between the primary/secondary reviewer scores an additional review is sought. </a:t>
            </a:r>
          </a:p>
          <a:p>
            <a:pPr marL="0" lvl="0" indent="0">
              <a:lnSpc>
                <a:spcPct val="115000"/>
              </a:lnSpc>
              <a:spcBef>
                <a:spcPts val="0"/>
              </a:spcBef>
              <a:buSzPts val="800"/>
            </a:pPr>
            <a:endParaRPr lang="en-US" sz="800" b="0" dirty="0">
              <a:ea typeface="Calibri"/>
              <a:cs typeface="Times New Roman"/>
            </a:endParaRPr>
          </a:p>
          <a:p>
            <a:pPr lvl="0">
              <a:lnSpc>
                <a:spcPct val="115000"/>
              </a:lnSpc>
              <a:spcBef>
                <a:spcPts val="0"/>
              </a:spcBef>
              <a:buSzPts val="800"/>
              <a:buFont typeface="Symbol"/>
              <a:buChar char=""/>
            </a:pPr>
            <a:r>
              <a:rPr lang="en-CA" sz="1800" b="0" dirty="0">
                <a:ea typeface="Calibri"/>
                <a:cs typeface="Times New Roman"/>
              </a:rPr>
              <a:t>A full day review meeting is hosted where primary reviewers provide a brief oral synopsis of the candidate. The synopsis specifically highlights those features or concerns that led the primary reviewer to his/her rating.  Taking into account a brief discussion, including the input of other members, the primary and secondary reviewers come to agreement on a consensus rating.  Each member then casts a ballot with a score that is within </a:t>
            </a:r>
            <a:r>
              <a:rPr lang="en-CA" sz="1800" b="0" u="sng" dirty="0">
                <a:ea typeface="Calibri"/>
                <a:cs typeface="Times New Roman"/>
              </a:rPr>
              <a:t>+</a:t>
            </a:r>
            <a:r>
              <a:rPr lang="en-CA" sz="1800" b="0" dirty="0">
                <a:ea typeface="Calibri"/>
                <a:cs typeface="Times New Roman"/>
              </a:rPr>
              <a:t> 0.5 of the consensus rating. </a:t>
            </a:r>
            <a:endParaRPr lang="en-US" sz="1800" b="0" dirty="0"/>
          </a:p>
        </p:txBody>
      </p:sp>
    </p:spTree>
    <p:extLst>
      <p:ext uri="{BB962C8B-B14F-4D97-AF65-F5344CB8AC3E}">
        <p14:creationId xmlns:p14="http://schemas.microsoft.com/office/powerpoint/2010/main" val="31905908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Final Approval</a:t>
            </a:r>
          </a:p>
        </p:txBody>
      </p:sp>
      <p:sp>
        <p:nvSpPr>
          <p:cNvPr id="3" name="Content Placeholder 2"/>
          <p:cNvSpPr>
            <a:spLocks noGrp="1"/>
          </p:cNvSpPr>
          <p:nvPr>
            <p:ph idx="1"/>
          </p:nvPr>
        </p:nvSpPr>
        <p:spPr>
          <a:xfrm>
            <a:off x="838200" y="1828800"/>
            <a:ext cx="7520940" cy="2057400"/>
          </a:xfrm>
        </p:spPr>
        <p:txBody>
          <a:bodyPr/>
          <a:lstStyle/>
          <a:p>
            <a:r>
              <a:rPr lang="en-US" dirty="0"/>
              <a:t>•	</a:t>
            </a:r>
            <a:r>
              <a:rPr lang="en-US" sz="1800" b="0" dirty="0"/>
              <a:t>In the concluding portion of the review meeting, members scan the list to review the implications of ratings and natural cut-off levels for nomination that can be recommended to the Board.</a:t>
            </a:r>
          </a:p>
          <a:p>
            <a:endParaRPr lang="en-US" sz="1800" b="0" dirty="0"/>
          </a:p>
          <a:p>
            <a:pPr>
              <a:buFont typeface="Arial" panose="020B0604020202020204" pitchFamily="34" charset="0"/>
              <a:buChar char="•"/>
            </a:pPr>
            <a:r>
              <a:rPr lang="en-US" sz="2000" dirty="0"/>
              <a:t>The CAHS Board makes the final decision for election</a:t>
            </a:r>
            <a:r>
              <a:rPr lang="en-US" sz="1800" b="0" dirty="0"/>
              <a:t>.</a:t>
            </a:r>
          </a:p>
        </p:txBody>
      </p:sp>
    </p:spTree>
    <p:extLst>
      <p:ext uri="{BB962C8B-B14F-4D97-AF65-F5344CB8AC3E}">
        <p14:creationId xmlns:p14="http://schemas.microsoft.com/office/powerpoint/2010/main" val="30787472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2021 Timeframe</a:t>
            </a:r>
          </a:p>
        </p:txBody>
      </p:sp>
      <p:sp>
        <p:nvSpPr>
          <p:cNvPr id="3" name="Content Placeholder 2"/>
          <p:cNvSpPr>
            <a:spLocks noGrp="1"/>
          </p:cNvSpPr>
          <p:nvPr>
            <p:ph idx="1"/>
          </p:nvPr>
        </p:nvSpPr>
        <p:spPr/>
        <p:txBody>
          <a:bodyPr>
            <a:normAutofit/>
          </a:bodyPr>
          <a:lstStyle/>
          <a:p>
            <a:r>
              <a:rPr lang="en-US" dirty="0"/>
              <a:t>•	</a:t>
            </a:r>
            <a:r>
              <a:rPr lang="en-US" sz="1800" b="0" dirty="0"/>
              <a:t>Nomination deadline: </a:t>
            </a:r>
            <a:r>
              <a:rPr lang="en-US" sz="1800" dirty="0"/>
              <a:t>Monday, March 15, 2021</a:t>
            </a:r>
          </a:p>
          <a:p>
            <a:r>
              <a:rPr lang="en-US" sz="1800" dirty="0"/>
              <a:t>	</a:t>
            </a:r>
            <a:r>
              <a:rPr lang="en-US" sz="1800" b="0" i="1" dirty="0"/>
              <a:t>Note – Electronic submission only to:  </a:t>
            </a:r>
            <a:r>
              <a:rPr lang="en-US" sz="1800" b="0" i="1" dirty="0" err="1"/>
              <a:t>kbimm@cahs-acss.ca</a:t>
            </a:r>
            <a:endParaRPr lang="en-US" sz="1800" u="sng" dirty="0"/>
          </a:p>
          <a:p>
            <a:r>
              <a:rPr lang="en-US" sz="1800" b="0" dirty="0"/>
              <a:t>•	Review meeting: 10:00 a.m. – 4:00 p.m. (EST) on Saturday, May 8, 2021</a:t>
            </a:r>
          </a:p>
          <a:p>
            <a:pPr>
              <a:buFont typeface="Arial" panose="020B0604020202020204" pitchFamily="34" charset="0"/>
              <a:buChar char="•"/>
            </a:pPr>
            <a:r>
              <a:rPr lang="en-US" sz="1800" b="0" dirty="0"/>
              <a:t>Recommendations to Board</a:t>
            </a:r>
            <a:r>
              <a:rPr lang="en-US" sz="1800" b="0"/>
              <a:t>:  Friday</a:t>
            </a:r>
            <a:r>
              <a:rPr lang="en-US" sz="1800" b="0" dirty="0"/>
              <a:t>, May 14, 2021</a:t>
            </a:r>
          </a:p>
          <a:p>
            <a:pPr>
              <a:buFont typeface="Arial" panose="020B0604020202020204" pitchFamily="34" charset="0"/>
              <a:buChar char="•"/>
            </a:pPr>
            <a:r>
              <a:rPr lang="en-US" sz="1800" b="0" dirty="0"/>
              <a:t>New Fellow Induction Ceremony:  TBT</a:t>
            </a:r>
          </a:p>
          <a:p>
            <a:endParaRPr lang="en-US" dirty="0"/>
          </a:p>
        </p:txBody>
      </p:sp>
    </p:spTree>
    <p:extLst>
      <p:ext uri="{BB962C8B-B14F-4D97-AF65-F5344CB8AC3E}">
        <p14:creationId xmlns:p14="http://schemas.microsoft.com/office/powerpoint/2010/main" val="12545590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Covenant to serve</a:t>
            </a:r>
          </a:p>
        </p:txBody>
      </p:sp>
      <p:sp>
        <p:nvSpPr>
          <p:cNvPr id="3" name="Content Placeholder 2"/>
          <p:cNvSpPr>
            <a:spLocks noGrp="1"/>
          </p:cNvSpPr>
          <p:nvPr>
            <p:ph idx="1"/>
          </p:nvPr>
        </p:nvSpPr>
        <p:spPr>
          <a:xfrm>
            <a:off x="4800600" y="3200400"/>
            <a:ext cx="3962400" cy="3172287"/>
          </a:xfrm>
        </p:spPr>
        <p:txBody>
          <a:bodyPr>
            <a:normAutofit/>
          </a:bodyPr>
          <a:lstStyle/>
          <a:p>
            <a:pPr marL="0" marR="0">
              <a:spcBef>
                <a:spcPts val="0"/>
              </a:spcBef>
              <a:spcAft>
                <a:spcPts val="0"/>
              </a:spcAft>
            </a:pPr>
            <a:r>
              <a:rPr lang="en-US" sz="1800" b="0" dirty="0">
                <a:ea typeface="Times New Roman"/>
                <a:cs typeface="Calibri"/>
              </a:rPr>
              <a:t>Election to the Academy is considered one of the highest honours for members of the Canadian health sciences community. </a:t>
            </a:r>
          </a:p>
          <a:p>
            <a:pPr marL="0" marR="0">
              <a:spcBef>
                <a:spcPts val="0"/>
              </a:spcBef>
              <a:spcAft>
                <a:spcPts val="0"/>
              </a:spcAft>
            </a:pPr>
            <a:endParaRPr lang="en-US" sz="1800" b="0" dirty="0">
              <a:ea typeface="Times New Roman"/>
              <a:cs typeface="Calibri"/>
            </a:endParaRPr>
          </a:p>
          <a:p>
            <a:pPr marL="0" marR="0">
              <a:spcBef>
                <a:spcPts val="0"/>
              </a:spcBef>
              <a:spcAft>
                <a:spcPts val="0"/>
              </a:spcAft>
            </a:pPr>
            <a:r>
              <a:rPr lang="en-US" sz="1800" b="0" dirty="0">
                <a:ea typeface="Times New Roman"/>
                <a:cs typeface="Calibri"/>
              </a:rPr>
              <a:t>Election embodies a covenant to serve the Academy and the future well being of the health sciences irrespective of the Fellow’s specific discipline.</a:t>
            </a:r>
            <a:endParaRPr lang="en-US" sz="1800" b="0" dirty="0">
              <a:ea typeface="Times New Roman"/>
              <a:cs typeface="Times New Roman"/>
            </a:endParaRPr>
          </a:p>
        </p:txBody>
      </p:sp>
    </p:spTree>
    <p:extLst>
      <p:ext uri="{BB962C8B-B14F-4D97-AF65-F5344CB8AC3E}">
        <p14:creationId xmlns:p14="http://schemas.microsoft.com/office/powerpoint/2010/main" val="19033873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Requirements &amp; eligibility</a:t>
            </a:r>
          </a:p>
        </p:txBody>
      </p:sp>
      <p:sp>
        <p:nvSpPr>
          <p:cNvPr id="3" name="Text Placeholder 2"/>
          <p:cNvSpPr>
            <a:spLocks noGrp="1"/>
          </p:cNvSpPr>
          <p:nvPr>
            <p:ph type="body" idx="1"/>
          </p:nvPr>
        </p:nvSpPr>
        <p:spPr/>
        <p:txBody>
          <a:bodyPr/>
          <a:lstStyle/>
          <a:p>
            <a:r>
              <a:rPr lang="en-US" dirty="0"/>
              <a:t>Who are </a:t>
            </a:r>
            <a:r>
              <a:rPr lang="en-US" dirty="0" err="1"/>
              <a:t>cahs</a:t>
            </a:r>
            <a:r>
              <a:rPr lang="en-US" dirty="0"/>
              <a:t> fellows?</a:t>
            </a:r>
          </a:p>
        </p:txBody>
      </p:sp>
      <p:sp>
        <p:nvSpPr>
          <p:cNvPr id="4" name="TextBox 3"/>
          <p:cNvSpPr txBox="1"/>
          <p:nvPr/>
        </p:nvSpPr>
        <p:spPr>
          <a:xfrm>
            <a:off x="3886200" y="3581400"/>
            <a:ext cx="5105400" cy="3262432"/>
          </a:xfrm>
          <a:prstGeom prst="rect">
            <a:avLst/>
          </a:prstGeom>
          <a:noFill/>
        </p:spPr>
        <p:txBody>
          <a:bodyPr wrap="square" rtlCol="0">
            <a:spAutoFit/>
          </a:bodyPr>
          <a:lstStyle/>
          <a:p>
            <a:pPr lvl="0"/>
            <a:r>
              <a:rPr lang="en-US" dirty="0"/>
              <a:t>Fellows elected to the Academy will be health and biomedical science leaders who have achieved national and international peer </a:t>
            </a:r>
            <a:r>
              <a:rPr lang="en-US" b="1" dirty="0"/>
              <a:t>recognition </a:t>
            </a:r>
            <a:r>
              <a:rPr lang="en-US" dirty="0"/>
              <a:t>for their contributions to the health sciences (awards, invited lectures, invited reviews and editorials) and have a demonstrated track record of exceptional </a:t>
            </a:r>
            <a:r>
              <a:rPr lang="en-US" b="1" dirty="0"/>
              <a:t>accomplishment and impact. </a:t>
            </a:r>
          </a:p>
          <a:p>
            <a:pPr lvl="0"/>
            <a:endParaRPr lang="en-US" sz="1600" dirty="0">
              <a:solidFill>
                <a:schemeClr val="bg1"/>
              </a:solidFill>
            </a:endParaRPr>
          </a:p>
          <a:p>
            <a:pPr lvl="0"/>
            <a:r>
              <a:rPr lang="en-US" sz="1600" i="1" dirty="0">
                <a:solidFill>
                  <a:schemeClr val="bg1"/>
                </a:solidFill>
              </a:rPr>
              <a:t>Individuals working in government, NGO or private sectors are eligible if they have a stellar record of accomplishment in the public interest that attests to their ability to advance the mission and goals of CAHS. </a:t>
            </a:r>
          </a:p>
        </p:txBody>
      </p:sp>
    </p:spTree>
    <p:extLst>
      <p:ext uri="{BB962C8B-B14F-4D97-AF65-F5344CB8AC3E}">
        <p14:creationId xmlns:p14="http://schemas.microsoft.com/office/powerpoint/2010/main" val="33404522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305800" cy="762000"/>
          </a:xfrm>
        </p:spPr>
        <p:txBody>
          <a:bodyPr/>
          <a:lstStyle/>
          <a:p>
            <a:pPr algn="ctr"/>
            <a:r>
              <a:rPr lang="en-US" dirty="0"/>
              <a:t>Demonstrated characteristics of a fellow </a:t>
            </a:r>
          </a:p>
        </p:txBody>
      </p:sp>
      <p:sp>
        <p:nvSpPr>
          <p:cNvPr id="3" name="Content Placeholder 2"/>
          <p:cNvSpPr>
            <a:spLocks noGrp="1"/>
          </p:cNvSpPr>
          <p:nvPr>
            <p:ph idx="1"/>
          </p:nvPr>
        </p:nvSpPr>
        <p:spPr>
          <a:xfrm>
            <a:off x="228600" y="914400"/>
            <a:ext cx="8686800" cy="4038600"/>
          </a:xfrm>
        </p:spPr>
        <p:txBody>
          <a:bodyPr>
            <a:noAutofit/>
          </a:bodyPr>
          <a:lstStyle/>
          <a:p>
            <a:r>
              <a:rPr lang="en-US" sz="1400" dirty="0"/>
              <a:t>Recognition  </a:t>
            </a:r>
            <a:r>
              <a:rPr lang="en-US" sz="1400" b="0" dirty="0"/>
              <a:t>national and international peer recognition for their contributions to the health sciences (awards, invited lectures, invited reviews and editorials); </a:t>
            </a:r>
          </a:p>
          <a:p>
            <a:r>
              <a:rPr lang="en-US" sz="1400" dirty="0"/>
              <a:t>Leadership   </a:t>
            </a:r>
            <a:r>
              <a:rPr lang="en-US" sz="1400" b="0" dirty="0"/>
              <a:t>evidenced by elected or appointed roles and offices in their own institution and in regional, national and international organizations; </a:t>
            </a:r>
          </a:p>
          <a:p>
            <a:r>
              <a:rPr lang="en-US" sz="1400" dirty="0"/>
              <a:t>Creativity</a:t>
            </a:r>
            <a:r>
              <a:rPr lang="en-US" sz="1400" b="0" dirty="0"/>
              <a:t>  exceptional scholarship, publications, innovative technologies, patents and other examples of creativity;</a:t>
            </a:r>
          </a:p>
          <a:p>
            <a:r>
              <a:rPr lang="en-US" sz="1400" dirty="0"/>
              <a:t>Distinctive competencies &amp; background  </a:t>
            </a:r>
            <a:r>
              <a:rPr lang="en-CA" sz="1400" b="0" dirty="0"/>
              <a:t>the Academy recognizes people with diverse backgrounds, expertise and experiences that will contribute to the body of expertise of the CAHS;</a:t>
            </a:r>
            <a:r>
              <a:rPr lang="en-US" sz="1400" b="0" dirty="0"/>
              <a:t> and </a:t>
            </a:r>
          </a:p>
          <a:p>
            <a:r>
              <a:rPr lang="en-US" sz="1400" dirty="0"/>
              <a:t>Commitment to advance academic health sciences  </a:t>
            </a:r>
            <a:r>
              <a:rPr lang="en-US" sz="1400" b="0" dirty="0"/>
              <a:t>academic service and innovation at local, national and international levels, including teaching and public service.</a:t>
            </a:r>
          </a:p>
          <a:p>
            <a:pPr marL="344488" indent="0"/>
            <a:r>
              <a:rPr lang="en-US" sz="1400" b="0" i="1" dirty="0">
                <a:solidFill>
                  <a:srgbClr val="0070C0"/>
                </a:solidFill>
              </a:rPr>
              <a:t>Given the Academy’s mission and vision, and its expectation that Fellows will be active in promoting improved health, health care and health-related policies, the latter criterion is particularly important in the nomination process. The Academy is committed to equity, diversity and inclusion during its selection process. </a:t>
            </a:r>
          </a:p>
        </p:txBody>
      </p:sp>
    </p:spTree>
    <p:extLst>
      <p:ext uri="{BB962C8B-B14F-4D97-AF65-F5344CB8AC3E}">
        <p14:creationId xmlns:p14="http://schemas.microsoft.com/office/powerpoint/2010/main" val="19335712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Eligibility</a:t>
            </a:r>
          </a:p>
        </p:txBody>
      </p:sp>
      <p:sp>
        <p:nvSpPr>
          <p:cNvPr id="3" name="Content Placeholder 2"/>
          <p:cNvSpPr>
            <a:spLocks noGrp="1"/>
          </p:cNvSpPr>
          <p:nvPr>
            <p:ph idx="1"/>
          </p:nvPr>
        </p:nvSpPr>
        <p:spPr>
          <a:xfrm>
            <a:off x="381000" y="1066800"/>
            <a:ext cx="8382000" cy="3810000"/>
          </a:xfrm>
        </p:spPr>
        <p:txBody>
          <a:bodyPr>
            <a:normAutofit fontScale="92500" lnSpcReduction="20000"/>
          </a:bodyPr>
          <a:lstStyle/>
          <a:p>
            <a:pPr marL="0" marR="0">
              <a:spcBef>
                <a:spcPts val="0"/>
              </a:spcBef>
              <a:spcAft>
                <a:spcPts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800" b="0" dirty="0"/>
              <a:t>Individuals are elected to the organization after a nominating and peer review procedure, which seeks to recognize those with a demonstrated track record of exceptional accomplishment and impact. </a:t>
            </a:r>
          </a:p>
          <a:p>
            <a:pPr marL="0" marR="0">
              <a:spcBef>
                <a:spcPts val="0"/>
              </a:spcBef>
              <a:spcAft>
                <a:spcPts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endParaRPr lang="en-US" sz="1800" b="0" dirty="0"/>
          </a:p>
          <a:p>
            <a:pPr marL="0" marR="0">
              <a:spcBef>
                <a:spcPts val="0"/>
              </a:spcBef>
              <a:spcAft>
                <a:spcPts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800" b="0" dirty="0"/>
              <a:t>The review places considerable emphasis on internationally recognized leadership and contributions that have meaningfully advanced the academic health sciences, health care, health policy or related impacts. Individuals working in government, NGO or private sectors are eligible if they have a stellar record of accomplishment in the public interest that attests to their ability to advance the mission and goals of CAHS. </a:t>
            </a:r>
          </a:p>
          <a:p>
            <a:pPr marL="0" marR="0">
              <a:spcBef>
                <a:spcPts val="0"/>
              </a:spcBef>
              <a:spcAft>
                <a:spcPts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endParaRPr lang="en-US" sz="1800" b="0" dirty="0"/>
          </a:p>
          <a:p>
            <a:pPr marL="0" marR="0">
              <a:spcBef>
                <a:spcPts val="0"/>
              </a:spcBef>
              <a:spcAft>
                <a:spcPts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800" b="0" dirty="0"/>
              <a:t>At the time of election, Fellows working in a university will normally hold the rank of Full Professor and those working in other sectors will normally have senior positions. </a:t>
            </a:r>
            <a:endParaRPr lang="en-US" sz="1800" b="0" dirty="0">
              <a:ea typeface="Times New Roman"/>
              <a:cs typeface="Times New Roman"/>
            </a:endParaRPr>
          </a:p>
          <a:p>
            <a:pPr marL="0" marR="0">
              <a:spcBef>
                <a:spcPts val="0"/>
              </a:spcBef>
              <a:spcAft>
                <a:spcPts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800" b="0" dirty="0">
                <a:ea typeface="Times New Roman"/>
                <a:cs typeface="Times New Roman"/>
              </a:rPr>
              <a:t> </a:t>
            </a:r>
          </a:p>
          <a:p>
            <a:pPr marL="0" marR="0">
              <a:spcBef>
                <a:spcPts val="0"/>
              </a:spcBef>
              <a:spcAft>
                <a:spcPts val="0"/>
              </a:spcAft>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pPr>
            <a:r>
              <a:rPr lang="en-US" sz="1800" b="0" dirty="0">
                <a:ea typeface="Times New Roman"/>
                <a:cs typeface="Times New Roman"/>
              </a:rPr>
              <a:t>At the time of election, Fellows must be either Canadian citizens or residents of Canada for the past 3 years, unless exceptional circumstances prompt the Board to rule otherwise.</a:t>
            </a:r>
            <a:r>
              <a:rPr lang="en-US" b="0" dirty="0">
                <a:ea typeface="Times New Roman"/>
                <a:cs typeface="Times New Roman"/>
              </a:rPr>
              <a:t> </a:t>
            </a:r>
          </a:p>
        </p:txBody>
      </p:sp>
    </p:spTree>
    <p:extLst>
      <p:ext uri="{BB962C8B-B14F-4D97-AF65-F5344CB8AC3E}">
        <p14:creationId xmlns:p14="http://schemas.microsoft.com/office/powerpoint/2010/main" val="12349602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nomination process</a:t>
            </a:r>
          </a:p>
        </p:txBody>
      </p:sp>
      <p:sp>
        <p:nvSpPr>
          <p:cNvPr id="3" name="Text Placeholder 2"/>
          <p:cNvSpPr>
            <a:spLocks noGrp="1"/>
          </p:cNvSpPr>
          <p:nvPr>
            <p:ph type="body" idx="1"/>
          </p:nvPr>
        </p:nvSpPr>
        <p:spPr/>
        <p:txBody>
          <a:bodyPr/>
          <a:lstStyle/>
          <a:p>
            <a:r>
              <a:rPr lang="en-US" dirty="0"/>
              <a:t>Nominators &amp; Responsibilities</a:t>
            </a:r>
          </a:p>
        </p:txBody>
      </p:sp>
      <p:sp>
        <p:nvSpPr>
          <p:cNvPr id="4" name="TextBox 3"/>
          <p:cNvSpPr txBox="1"/>
          <p:nvPr/>
        </p:nvSpPr>
        <p:spPr>
          <a:xfrm>
            <a:off x="4215227" y="3039576"/>
            <a:ext cx="4928773" cy="2446824"/>
          </a:xfrm>
          <a:prstGeom prst="rect">
            <a:avLst/>
          </a:prstGeom>
          <a:noFill/>
        </p:spPr>
        <p:txBody>
          <a:bodyPr wrap="square" rtlCol="0">
            <a:spAutoFit/>
          </a:bodyPr>
          <a:lstStyle/>
          <a:p>
            <a:r>
              <a:rPr lang="en-US" sz="1700" dirty="0"/>
              <a:t>At least one of the three nominators needs to be a CAHS Fellow. </a:t>
            </a:r>
          </a:p>
          <a:p>
            <a:endParaRPr lang="en-US" sz="1700" dirty="0"/>
          </a:p>
          <a:p>
            <a:r>
              <a:rPr lang="en-US" sz="1700" dirty="0"/>
              <a:t>The primary nominator accepts responsibility to co-ordinate the entire application by filling out the nomination form and choosing the two co-nominators</a:t>
            </a:r>
          </a:p>
          <a:p>
            <a:endParaRPr lang="en-US" sz="1700" dirty="0"/>
          </a:p>
          <a:p>
            <a:r>
              <a:rPr lang="en-US" sz="1700" dirty="0"/>
              <a:t>The co-nominators provide letters of recognition. </a:t>
            </a:r>
            <a:endParaRPr lang="en-US" sz="1700" b="1" dirty="0"/>
          </a:p>
        </p:txBody>
      </p:sp>
      <p:sp>
        <p:nvSpPr>
          <p:cNvPr id="6" name="TextBox 5">
            <a:extLst>
              <a:ext uri="{FF2B5EF4-FFF2-40B4-BE49-F238E27FC236}">
                <a16:creationId xmlns:a16="http://schemas.microsoft.com/office/drawing/2014/main" id="{57578272-5DAD-43A7-9348-9686FACE0EE1}"/>
              </a:ext>
            </a:extLst>
          </p:cNvPr>
          <p:cNvSpPr txBox="1"/>
          <p:nvPr/>
        </p:nvSpPr>
        <p:spPr>
          <a:xfrm>
            <a:off x="2081525" y="5486400"/>
            <a:ext cx="7062475" cy="1323439"/>
          </a:xfrm>
          <a:prstGeom prst="rect">
            <a:avLst/>
          </a:prstGeom>
          <a:noFill/>
        </p:spPr>
        <p:txBody>
          <a:bodyPr wrap="square">
            <a:spAutoFit/>
          </a:bodyPr>
          <a:lstStyle/>
          <a:p>
            <a:r>
              <a:rPr lang="en-US" sz="1600" i="1" dirty="0">
                <a:solidFill>
                  <a:schemeClr val="bg1"/>
                </a:solidFill>
              </a:rPr>
              <a:t>Letters should describe the nature and duration of the professional relationship(s) with the nominee and must address in specific paragraphs the five characteristics of recognition, leadership, creativity, distinct competencies &amp; background, and commitment to advance the health sciences. Letters should focus on the nominee’s impacts.</a:t>
            </a:r>
          </a:p>
        </p:txBody>
      </p:sp>
    </p:spTree>
    <p:extLst>
      <p:ext uri="{BB962C8B-B14F-4D97-AF65-F5344CB8AC3E}">
        <p14:creationId xmlns:p14="http://schemas.microsoft.com/office/powerpoint/2010/main" val="4719161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The nomination process</a:t>
            </a:r>
          </a:p>
        </p:txBody>
      </p:sp>
      <p:sp>
        <p:nvSpPr>
          <p:cNvPr id="3" name="Content Placeholder 2"/>
          <p:cNvSpPr>
            <a:spLocks noGrp="1"/>
          </p:cNvSpPr>
          <p:nvPr>
            <p:ph idx="1"/>
          </p:nvPr>
        </p:nvSpPr>
        <p:spPr>
          <a:xfrm>
            <a:off x="304800" y="990600"/>
            <a:ext cx="8534400" cy="3962400"/>
          </a:xfrm>
        </p:spPr>
        <p:txBody>
          <a:bodyPr>
            <a:noAutofit/>
          </a:bodyPr>
          <a:lstStyle/>
          <a:p>
            <a:pPr marL="0" lvl="0">
              <a:spcBef>
                <a:spcPts val="0"/>
              </a:spcBef>
              <a:tabLst>
                <a:tab pos="-914400" algn="l"/>
                <a:tab pos="-4572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pPr>
            <a:r>
              <a:rPr lang="en-US" sz="1800" b="0" dirty="0">
                <a:ea typeface="Times New Roman"/>
                <a:cs typeface="Arial"/>
              </a:rPr>
              <a:t>Three (3) letters of nomination are required, and at least one of the three nominators must be a Fellow of CAHS. </a:t>
            </a:r>
          </a:p>
          <a:p>
            <a:pPr marL="0" lvl="0">
              <a:spcBef>
                <a:spcPts val="0"/>
              </a:spcBef>
              <a:tabLst>
                <a:tab pos="-914400" algn="l"/>
                <a:tab pos="-4572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pPr>
            <a:endParaRPr lang="en-US" sz="1800" b="0" dirty="0">
              <a:ea typeface="Times New Roman"/>
              <a:cs typeface="Arial"/>
            </a:endParaRPr>
          </a:p>
          <a:p>
            <a:pPr marL="0" lvl="0">
              <a:spcBef>
                <a:spcPts val="0"/>
              </a:spcBef>
              <a:tabLst>
                <a:tab pos="-914400" algn="l"/>
                <a:tab pos="-4572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pPr>
            <a:r>
              <a:rPr lang="en-US" sz="1800" b="0" dirty="0">
                <a:ea typeface="Times New Roman"/>
                <a:cs typeface="Arial"/>
              </a:rPr>
              <a:t>The primary nominator must provide a letter of nomination that introduces the nominee and co-nominators, the primary nominator accepts responsibility to co-ordinate the entire application. </a:t>
            </a:r>
          </a:p>
          <a:p>
            <a:pPr marL="0" lvl="0">
              <a:spcBef>
                <a:spcPts val="0"/>
              </a:spcBef>
              <a:tabLst>
                <a:tab pos="-914400" algn="l"/>
                <a:tab pos="-4572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pPr>
            <a:endParaRPr lang="en-GB" sz="800" b="0" dirty="0">
              <a:ea typeface="Times New Roman"/>
              <a:cs typeface="Times New Roman"/>
            </a:endParaRPr>
          </a:p>
          <a:p>
            <a:pPr marL="0" marR="0">
              <a:spcBef>
                <a:spcPts val="0"/>
              </a:spcBef>
              <a:spcAft>
                <a:spcPts val="0"/>
              </a:spcAft>
              <a:tabLst>
                <a:tab pos="-914400" algn="l"/>
                <a:tab pos="-4572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pPr>
            <a:r>
              <a:rPr lang="en-US" sz="1800" b="0" dirty="0"/>
              <a:t>The two </a:t>
            </a:r>
            <a:r>
              <a:rPr lang="en-GB" sz="1800" b="0" dirty="0"/>
              <a:t>co-nominators, who would normally be </a:t>
            </a:r>
            <a:r>
              <a:rPr lang="en-US" sz="1800" b="0" dirty="0"/>
              <a:t>an institutional leader from the nominee’s institution and a colleague from a different institution, national or international, </a:t>
            </a:r>
            <a:r>
              <a:rPr lang="en-GB" sz="1800" b="0" dirty="0"/>
              <a:t>will attest their support of the nomination. </a:t>
            </a:r>
          </a:p>
          <a:p>
            <a:pPr marL="0" marR="0">
              <a:spcBef>
                <a:spcPts val="0"/>
              </a:spcBef>
              <a:spcAft>
                <a:spcPts val="0"/>
              </a:spcAft>
              <a:tabLst>
                <a:tab pos="-914400" algn="l"/>
                <a:tab pos="-4572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pPr>
            <a:endParaRPr lang="en-US" sz="800" b="0" dirty="0"/>
          </a:p>
          <a:p>
            <a:pPr marL="0" marR="0">
              <a:spcBef>
                <a:spcPts val="0"/>
              </a:spcBef>
              <a:spcAft>
                <a:spcPts val="0"/>
              </a:spcAft>
              <a:tabLst>
                <a:tab pos="-914400" algn="l"/>
                <a:tab pos="-45720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Lst>
            </a:pPr>
            <a:r>
              <a:rPr lang="en-US" sz="1800" b="0" dirty="0"/>
              <a:t>All letters should describe the nature and duration of the professional relationship(s) with the nominee and must address in specific paragraphs the five characteristics of recognition, leadership, creativity, distinct competencies and commitment to advance the health sciences. Letters should focus on the nominee’s impacts.</a:t>
            </a:r>
          </a:p>
        </p:txBody>
      </p:sp>
    </p:spTree>
    <p:extLst>
      <p:ext uri="{BB962C8B-B14F-4D97-AF65-F5344CB8AC3E}">
        <p14:creationId xmlns:p14="http://schemas.microsoft.com/office/powerpoint/2010/main" val="13937629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What comprises a complete nomination?</a:t>
            </a:r>
          </a:p>
        </p:txBody>
      </p:sp>
      <p:sp>
        <p:nvSpPr>
          <p:cNvPr id="3" name="Content Placeholder 2"/>
          <p:cNvSpPr>
            <a:spLocks noGrp="1"/>
          </p:cNvSpPr>
          <p:nvPr>
            <p:ph idx="1"/>
          </p:nvPr>
        </p:nvSpPr>
        <p:spPr>
          <a:xfrm>
            <a:off x="304800" y="914400"/>
            <a:ext cx="8534400" cy="3886200"/>
          </a:xfrm>
        </p:spPr>
        <p:txBody>
          <a:bodyPr>
            <a:noAutofit/>
          </a:bodyPr>
          <a:lstStyle/>
          <a:p>
            <a:pPr lvl="0">
              <a:spcBef>
                <a:spcPts val="0"/>
              </a:spcBef>
              <a:buClr>
                <a:srgbClr val="000080"/>
              </a:buClr>
              <a:buSzPts val="800"/>
              <a:buFont typeface="Symbol"/>
              <a:buChar char=""/>
              <a:tabLst>
                <a:tab pos="-914400" algn="l"/>
                <a:tab pos="-457200" algn="l"/>
              </a:tabLst>
            </a:pPr>
            <a:r>
              <a:rPr lang="en-GB" sz="1800" b="0" dirty="0">
                <a:ea typeface="Times New Roman"/>
                <a:cs typeface="Times New Roman"/>
              </a:rPr>
              <a:t>Letters of nomination from three (3) nominators (including the primary nominator)</a:t>
            </a:r>
          </a:p>
          <a:p>
            <a:pPr marL="0" lvl="0" indent="0">
              <a:spcBef>
                <a:spcPts val="0"/>
              </a:spcBef>
              <a:buClr>
                <a:srgbClr val="000080"/>
              </a:buClr>
              <a:buSzPts val="800"/>
              <a:tabLst>
                <a:tab pos="-914400" algn="l"/>
                <a:tab pos="-457200" algn="l"/>
              </a:tabLst>
            </a:pPr>
            <a:endParaRPr lang="en-GB" sz="800" b="0" dirty="0">
              <a:ea typeface="Times New Roman"/>
              <a:cs typeface="Times New Roman"/>
            </a:endParaRPr>
          </a:p>
          <a:p>
            <a:pPr lvl="0">
              <a:spcBef>
                <a:spcPts val="0"/>
              </a:spcBef>
              <a:buClr>
                <a:srgbClr val="000080"/>
              </a:buClr>
              <a:buSzPts val="800"/>
              <a:buFont typeface="Symbol"/>
              <a:buChar char=""/>
              <a:tabLst>
                <a:tab pos="-914400" algn="l"/>
                <a:tab pos="-457200" algn="l"/>
              </a:tabLst>
            </a:pPr>
            <a:r>
              <a:rPr lang="en-GB" sz="1800" b="0" dirty="0">
                <a:ea typeface="Times New Roman"/>
                <a:cs typeface="Times New Roman"/>
              </a:rPr>
              <a:t>A completed nomination form comprising - Data sheet on nominee (page 2); citation and key words (page 3); succinct summary of nominee’s accomplishments and contributions (page 4); </a:t>
            </a:r>
            <a:r>
              <a:rPr lang="en-US" sz="1800" b="0" dirty="0">
                <a:ea typeface="Times New Roman"/>
                <a:cs typeface="Arial"/>
              </a:rPr>
              <a:t>Personal statement from the nominee focused on how the nominee has actively participated and had an impact in volunteer associations, societies or other groups (that are not part of her/his paid work) and how the nominee anticipates actively working in the Academy (page 5). A note for the guidance of the nominee in this regard is included in the nomination package (page 5) and should be provided to the nominee by the primary nominator.</a:t>
            </a:r>
          </a:p>
          <a:p>
            <a:pPr marL="0" lvl="0" indent="0">
              <a:spcBef>
                <a:spcPts val="0"/>
              </a:spcBef>
              <a:buClr>
                <a:srgbClr val="000080"/>
              </a:buClr>
              <a:buSzPts val="800"/>
              <a:tabLst>
                <a:tab pos="-914400" algn="l"/>
                <a:tab pos="-457200" algn="l"/>
              </a:tabLst>
            </a:pPr>
            <a:endParaRPr lang="en-US" sz="800" b="0" dirty="0">
              <a:ea typeface="Times New Roman"/>
              <a:cs typeface="Times New Roman"/>
            </a:endParaRPr>
          </a:p>
          <a:p>
            <a:pPr lvl="0">
              <a:spcBef>
                <a:spcPts val="0"/>
              </a:spcBef>
              <a:buClr>
                <a:srgbClr val="000080"/>
              </a:buClr>
              <a:buSzPts val="800"/>
              <a:buFont typeface="Symbol"/>
              <a:buChar char=""/>
              <a:tabLst>
                <a:tab pos="-914400" algn="l"/>
                <a:tab pos="-457200" algn="l"/>
              </a:tabLst>
            </a:pPr>
            <a:r>
              <a:rPr lang="en-GB" sz="1800" b="0" dirty="0">
                <a:ea typeface="Times New Roman"/>
                <a:cs typeface="Times New Roman"/>
              </a:rPr>
              <a:t>Curriculum vitae of the nominee</a:t>
            </a:r>
            <a:r>
              <a:rPr lang="en-US" sz="1800" b="0" dirty="0">
                <a:solidFill>
                  <a:srgbClr val="221E1F"/>
                </a:solidFill>
              </a:rPr>
              <a:t> </a:t>
            </a:r>
            <a:r>
              <a:rPr lang="en-US" sz="1800" dirty="0">
                <a:solidFill>
                  <a:srgbClr val="221E1F"/>
                </a:solidFill>
              </a:rPr>
              <a:t>that clearly identifies graduate trainees as authors of papers by means of an asterisk on the trainee’s name</a:t>
            </a:r>
            <a:r>
              <a:rPr lang="en-US" sz="1800" b="0" dirty="0">
                <a:solidFill>
                  <a:srgbClr val="221E1F"/>
                </a:solidFill>
              </a:rPr>
              <a:t>.</a:t>
            </a:r>
          </a:p>
          <a:p>
            <a:pPr marL="0" lvl="0" indent="0">
              <a:spcBef>
                <a:spcPts val="0"/>
              </a:spcBef>
              <a:buClr>
                <a:srgbClr val="000080"/>
              </a:buClr>
              <a:buSzPts val="800"/>
              <a:tabLst>
                <a:tab pos="-914400" algn="l"/>
                <a:tab pos="-457200" algn="l"/>
              </a:tabLst>
            </a:pPr>
            <a:endParaRPr lang="en-US" sz="800" b="0" dirty="0">
              <a:solidFill>
                <a:srgbClr val="221E1F"/>
              </a:solidFill>
            </a:endParaRPr>
          </a:p>
          <a:p>
            <a:pPr lvl="0">
              <a:spcBef>
                <a:spcPts val="0"/>
              </a:spcBef>
              <a:buClr>
                <a:srgbClr val="000080"/>
              </a:buClr>
              <a:buSzPts val="800"/>
              <a:buFont typeface="Symbol"/>
              <a:buChar char=""/>
              <a:tabLst>
                <a:tab pos="-914400" algn="l"/>
                <a:tab pos="-457200" algn="l"/>
              </a:tabLst>
            </a:pPr>
            <a:r>
              <a:rPr lang="en-US" sz="1800" b="0" dirty="0">
                <a:solidFill>
                  <a:srgbClr val="221E1F"/>
                </a:solidFill>
              </a:rPr>
              <a:t>Incomplete nominations are returned to the primary nominator unread.</a:t>
            </a:r>
          </a:p>
          <a:p>
            <a:pPr lvl="0">
              <a:spcBef>
                <a:spcPts val="0"/>
              </a:spcBef>
              <a:buClr>
                <a:srgbClr val="000080"/>
              </a:buClr>
              <a:buSzPts val="800"/>
              <a:buFont typeface="Symbol"/>
              <a:buChar char=""/>
              <a:tabLst>
                <a:tab pos="-914400" algn="l"/>
                <a:tab pos="-457200" algn="l"/>
              </a:tabLst>
            </a:pPr>
            <a:endParaRPr lang="en-US" sz="1800" b="0" dirty="0"/>
          </a:p>
        </p:txBody>
      </p:sp>
    </p:spTree>
    <p:extLst>
      <p:ext uri="{BB962C8B-B14F-4D97-AF65-F5344CB8AC3E}">
        <p14:creationId xmlns:p14="http://schemas.microsoft.com/office/powerpoint/2010/main" val="47672492"/>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Angles</Template>
  <TotalTime>0</TotalTime>
  <Words>1815</Words>
  <Application>Microsoft Office PowerPoint</Application>
  <PresentationFormat>On-screen Show (4:3)</PresentationFormat>
  <Paragraphs>100</Paragraphs>
  <Slides>16</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16</vt:i4>
      </vt:variant>
    </vt:vector>
  </HeadingPairs>
  <TitlesOfParts>
    <vt:vector size="24" baseType="lpstr">
      <vt:lpstr>Adobe Garamond Pro</vt:lpstr>
      <vt:lpstr>Arial</vt:lpstr>
      <vt:lpstr>Calibri</vt:lpstr>
      <vt:lpstr>Franklin Gothic Book</vt:lpstr>
      <vt:lpstr>Franklin Gothic Medium</vt:lpstr>
      <vt:lpstr>Symbol</vt:lpstr>
      <vt:lpstr>Wingdings</vt:lpstr>
      <vt:lpstr>Angles</vt:lpstr>
      <vt:lpstr>Preparing a fellowship Nomination</vt:lpstr>
      <vt:lpstr>2021 Timeframe</vt:lpstr>
      <vt:lpstr>Covenant to serve</vt:lpstr>
      <vt:lpstr>Requirements &amp; eligibility</vt:lpstr>
      <vt:lpstr>Demonstrated characteristics of a fellow </vt:lpstr>
      <vt:lpstr>Eligibility</vt:lpstr>
      <vt:lpstr>The nomination process</vt:lpstr>
      <vt:lpstr>The nomination process</vt:lpstr>
      <vt:lpstr>What comprises a complete nomination?</vt:lpstr>
      <vt:lpstr>Assembly of Information Submissions should follow the order below and be submitted by email to kbimm@cahs-acss.ca</vt:lpstr>
      <vt:lpstr>Citation &amp; Detailed Appraisal</vt:lpstr>
      <vt:lpstr>The review process</vt:lpstr>
      <vt:lpstr>Reviewer Assignment</vt:lpstr>
      <vt:lpstr>Rating of Candidates:  A 5 Point Scale</vt:lpstr>
      <vt:lpstr>Review meeting</vt:lpstr>
      <vt:lpstr>Final Approval</vt:lpstr>
    </vt:vector>
  </TitlesOfParts>
  <Company>DC UofT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Preparing a Nomination</dc:title>
  <dc:creator>Allison Hardisty</dc:creator>
  <cp:lastModifiedBy>Chris Frantz</cp:lastModifiedBy>
  <cp:revision>86</cp:revision>
  <cp:lastPrinted>2016-12-14T18:26:31Z</cp:lastPrinted>
  <dcterms:created xsi:type="dcterms:W3CDTF">2014-11-15T16:57:13Z</dcterms:created>
  <dcterms:modified xsi:type="dcterms:W3CDTF">2021-01-18T16:47:42Z</dcterms:modified>
</cp:coreProperties>
</file>