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9" r:id="rId4"/>
    <p:sldId id="266" r:id="rId5"/>
    <p:sldId id="264" r:id="rId6"/>
    <p:sldId id="265" r:id="rId7"/>
    <p:sldId id="267" r:id="rId8"/>
    <p:sldId id="258" r:id="rId9"/>
    <p:sldId id="268" r:id="rId10"/>
    <p:sldId id="278" r:id="rId11"/>
    <p:sldId id="276" r:id="rId12"/>
    <p:sldId id="271" r:id="rId13"/>
    <p:sldId id="269" r:id="rId14"/>
    <p:sldId id="270" r:id="rId15"/>
    <p:sldId id="272" r:id="rId16"/>
    <p:sldId id="27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0" autoAdjust="0"/>
    <p:restoredTop sz="94671" autoAdjust="0"/>
  </p:normalViewPr>
  <p:slideViewPr>
    <p:cSldViewPr>
      <p:cViewPr>
        <p:scale>
          <a:sx n="80" d="100"/>
          <a:sy n="80" d="100"/>
        </p:scale>
        <p:origin x="-990" y="3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2017-12-04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2017-12-04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2017-12-04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2017-12-04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2017-12-04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2017-12-04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2017-12-04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E1A479-7071-4893-ACCB-6237CF5CF47F}" type="datetimeFigureOut">
              <a:rPr lang="en-US" smtClean="0"/>
              <a:t>2017-12-04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2017-12-04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2017-12-04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2017-12-04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2017-12-04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Allison.Hardisty@cahs-acss.c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400" dirty="0" smtClean="0"/>
              <a:t>Preparing a fellowship Nomination</a:t>
            </a:r>
            <a:endParaRPr lang="en-US" sz="2400" dirty="0"/>
          </a:p>
        </p:txBody>
      </p:sp>
      <p:sp>
        <p:nvSpPr>
          <p:cNvPr id="3" name="Subtitle 2"/>
          <p:cNvSpPr>
            <a:spLocks noGrp="1"/>
          </p:cNvSpPr>
          <p:nvPr>
            <p:ph type="subTitle" idx="1"/>
          </p:nvPr>
        </p:nvSpPr>
        <p:spPr/>
        <p:txBody>
          <a:bodyPr/>
          <a:lstStyle/>
          <a:p>
            <a:r>
              <a:rPr lang="en-US" dirty="0" smtClean="0"/>
              <a:t>process &amp; responsibilities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nvSpPr>
        <p:spPr>
          <a:xfrm>
            <a:off x="4022766" y="3429000"/>
            <a:ext cx="4876799" cy="3447098"/>
          </a:xfrm>
          <a:prstGeom prst="rect">
            <a:avLst/>
          </a:prstGeom>
          <a:noFill/>
        </p:spPr>
        <p:txBody>
          <a:bodyPr wrap="square" rtlCol="0">
            <a:spAutoFit/>
          </a:bodyPr>
          <a:lstStyle/>
          <a:p>
            <a:pPr lvl="0" indent="-342900"/>
            <a:r>
              <a:rPr lang="en-US" dirty="0" smtClean="0">
                <a:solidFill>
                  <a:srgbClr val="000000"/>
                </a:solidFill>
                <a:ea typeface="Times New Roman"/>
                <a:cs typeface="Calibri"/>
              </a:rPr>
              <a:t>The </a:t>
            </a:r>
            <a:r>
              <a:rPr lang="en-US" dirty="0">
                <a:solidFill>
                  <a:srgbClr val="000000"/>
                </a:solidFill>
                <a:ea typeface="Times New Roman"/>
                <a:cs typeface="Calibri"/>
              </a:rPr>
              <a:t>primary nominator is a CAHS Fellow. </a:t>
            </a:r>
            <a:endParaRPr lang="en-US" dirty="0" smtClean="0">
              <a:solidFill>
                <a:srgbClr val="000000"/>
              </a:solidFill>
              <a:ea typeface="Times New Roman"/>
              <a:cs typeface="Calibri"/>
            </a:endParaRPr>
          </a:p>
          <a:p>
            <a:pPr lvl="0" indent="-342900"/>
            <a:endParaRPr lang="en-US" sz="800" dirty="0">
              <a:solidFill>
                <a:srgbClr val="000000"/>
              </a:solidFill>
              <a:ea typeface="Times New Roman"/>
              <a:cs typeface="Calibri"/>
            </a:endParaRPr>
          </a:p>
          <a:p>
            <a:pPr lvl="0" indent="-342900"/>
            <a:r>
              <a:rPr lang="en-US" dirty="0" smtClean="0">
                <a:solidFill>
                  <a:srgbClr val="000000"/>
                </a:solidFill>
                <a:ea typeface="Times New Roman"/>
                <a:cs typeface="Calibri"/>
              </a:rPr>
              <a:t>In </a:t>
            </a:r>
            <a:r>
              <a:rPr lang="en-US" dirty="0">
                <a:solidFill>
                  <a:srgbClr val="000000"/>
                </a:solidFill>
                <a:ea typeface="Times New Roman"/>
                <a:cs typeface="Calibri"/>
              </a:rPr>
              <a:t>addition to providing a letter of nomination that introduces the nominee and co-nominators, the primary nominator accepts responsibility to </a:t>
            </a:r>
            <a:endParaRPr lang="en-US" dirty="0" smtClean="0">
              <a:solidFill>
                <a:srgbClr val="000000"/>
              </a:solidFill>
              <a:ea typeface="Times New Roman"/>
              <a:cs typeface="Calibri"/>
            </a:endParaRPr>
          </a:p>
          <a:p>
            <a:pPr lvl="0" indent="-342900"/>
            <a:r>
              <a:rPr lang="en-US" dirty="0" smtClean="0">
                <a:solidFill>
                  <a:srgbClr val="000000"/>
                </a:solidFill>
                <a:ea typeface="Times New Roman"/>
                <a:cs typeface="Calibri"/>
              </a:rPr>
              <a:t>co-ordinate </a:t>
            </a:r>
            <a:r>
              <a:rPr lang="en-US" dirty="0">
                <a:solidFill>
                  <a:srgbClr val="000000"/>
                </a:solidFill>
                <a:ea typeface="Times New Roman"/>
                <a:cs typeface="Calibri"/>
              </a:rPr>
              <a:t>the entire application. </a:t>
            </a:r>
            <a:endParaRPr lang="en-US" dirty="0" smtClean="0">
              <a:solidFill>
                <a:srgbClr val="000000"/>
              </a:solidFill>
              <a:ea typeface="Times New Roman"/>
              <a:cs typeface="Calibri"/>
            </a:endParaRPr>
          </a:p>
          <a:p>
            <a:pPr lvl="0" indent="-342900"/>
            <a:endParaRPr lang="en-US" sz="800" b="1" dirty="0">
              <a:solidFill>
                <a:srgbClr val="000000"/>
              </a:solidFill>
              <a:ea typeface="Times New Roman"/>
              <a:cs typeface="Calibri"/>
            </a:endParaRPr>
          </a:p>
          <a:p>
            <a:pPr lvl="0" indent="-342900"/>
            <a:r>
              <a:rPr lang="en-US" sz="1600" i="1" dirty="0">
                <a:solidFill>
                  <a:schemeClr val="bg1"/>
                </a:solidFill>
                <a:ea typeface="Times New Roman"/>
                <a:cs typeface="Calibri"/>
              </a:rPr>
              <a:t>Letters should describe the nature and duration of the professional relationship(s) with the nominee and must address in specific paragraphs the five characteristics of recognition, leadership, creativity, distinct competencies and commitment to advance the health sciences. Letters should focus on the nominee’s impacts.</a:t>
            </a:r>
          </a:p>
        </p:txBody>
      </p:sp>
    </p:spTree>
    <p:extLst>
      <p:ext uri="{BB962C8B-B14F-4D97-AF65-F5344CB8AC3E}">
        <p14:creationId xmlns:p14="http://schemas.microsoft.com/office/powerpoint/2010/main" val="3535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lvl="0">
              <a:spcBef>
                <a:spcPts val="800"/>
              </a:spcBef>
            </a:pPr>
            <a:r>
              <a:rPr lang="en-US" dirty="0" smtClean="0"/>
              <a:t>Assembly of Information</a:t>
            </a:r>
            <a:br>
              <a:rPr lang="en-US" dirty="0" smtClean="0"/>
            </a:br>
            <a:r>
              <a:rPr lang="en-US" sz="1600" cap="none" dirty="0">
                <a:solidFill>
                  <a:schemeClr val="accent3">
                    <a:lumMod val="75000"/>
                  </a:schemeClr>
                </a:solidFill>
                <a:latin typeface="Franklin Gothic Book"/>
                <a:ea typeface="+mn-ea"/>
                <a:cs typeface="+mn-cs"/>
              </a:rPr>
              <a:t>Submissions should follow the order below and be submitted by email to </a:t>
            </a:r>
            <a:r>
              <a:rPr lang="en-US" sz="1600" cap="none" dirty="0" smtClean="0">
                <a:solidFill>
                  <a:schemeClr val="accent3">
                    <a:lumMod val="75000"/>
                  </a:schemeClr>
                </a:solidFill>
                <a:latin typeface="Franklin Gothic Book"/>
                <a:ea typeface="+mn-ea"/>
                <a:cs typeface="+mn-cs"/>
              </a:rPr>
              <a:t>a.hardisty@utoronto.ca</a:t>
            </a:r>
            <a:endParaRPr lang="en-US" dirty="0">
              <a:solidFill>
                <a:schemeClr val="accent3">
                  <a:lumMod val="75000"/>
                </a:schemeClr>
              </a:solidFill>
            </a:endParaRPr>
          </a:p>
        </p:txBody>
      </p:sp>
      <p:sp>
        <p:nvSpPr>
          <p:cNvPr id="3" name="Content Placeholder 2"/>
          <p:cNvSpPr>
            <a:spLocks noGrp="1"/>
          </p:cNvSpPr>
          <p:nvPr>
            <p:ph idx="1"/>
          </p:nvPr>
        </p:nvSpPr>
        <p:spPr>
          <a:xfrm>
            <a:off x="822960" y="1600200"/>
            <a:ext cx="7520940" cy="3080277"/>
          </a:xfrm>
        </p:spPr>
        <p:txBody>
          <a:bodyPr>
            <a:normAutofit/>
          </a:bodyPr>
          <a:lstStyle/>
          <a:p>
            <a:r>
              <a:rPr lang="en-US" b="0" dirty="0" smtClean="0"/>
              <a:t>1</a:t>
            </a:r>
            <a:r>
              <a:rPr lang="en-US" b="0" dirty="0"/>
              <a:t>.	</a:t>
            </a:r>
            <a:r>
              <a:rPr lang="en-US" dirty="0"/>
              <a:t>DATA </a:t>
            </a:r>
            <a:r>
              <a:rPr lang="en-US" dirty="0" smtClean="0"/>
              <a:t>SHEETS </a:t>
            </a:r>
            <a:r>
              <a:rPr lang="en-US" b="0" dirty="0"/>
              <a:t>on nominee (page </a:t>
            </a:r>
            <a:r>
              <a:rPr lang="en-US" b="0" dirty="0" smtClean="0"/>
              <a:t>2), </a:t>
            </a:r>
            <a:r>
              <a:rPr lang="en-US" b="0" dirty="0"/>
              <a:t>citation and key words (page </a:t>
            </a:r>
            <a:r>
              <a:rPr lang="en-US" b="0" dirty="0" smtClean="0"/>
              <a:t>3), </a:t>
            </a:r>
            <a:r>
              <a:rPr lang="en-US" b="0" dirty="0"/>
              <a:t>succinct summary of nominee’s accomplishments and contributions (page </a:t>
            </a:r>
            <a:r>
              <a:rPr lang="en-US" b="0" dirty="0" smtClean="0"/>
              <a:t>4)</a:t>
            </a:r>
            <a:endParaRPr lang="en-US" b="0" dirty="0"/>
          </a:p>
          <a:p>
            <a:r>
              <a:rPr lang="en-US" b="0" dirty="0"/>
              <a:t>2.	</a:t>
            </a:r>
            <a:r>
              <a:rPr lang="en-US" dirty="0"/>
              <a:t>LETTERS OF NOMINATION </a:t>
            </a:r>
            <a:r>
              <a:rPr lang="en-US" b="0" dirty="0"/>
              <a:t>from three (3) nominators (including the primary nominator which appear first</a:t>
            </a:r>
            <a:r>
              <a:rPr lang="en-US" b="0" dirty="0" smtClean="0"/>
              <a:t>)</a:t>
            </a:r>
            <a:endParaRPr lang="en-US" b="0" dirty="0"/>
          </a:p>
          <a:p>
            <a:pPr>
              <a:buAutoNum type="arabicPeriod" startAt="3"/>
            </a:pPr>
            <a:r>
              <a:rPr lang="en-US" dirty="0" smtClean="0"/>
              <a:t>PERSONAL </a:t>
            </a:r>
            <a:r>
              <a:rPr lang="en-US" dirty="0"/>
              <a:t>STATEMENT </a:t>
            </a:r>
            <a:r>
              <a:rPr lang="en-US" b="0" dirty="0"/>
              <a:t>from the nominee </a:t>
            </a:r>
            <a:r>
              <a:rPr lang="en-US" b="0" dirty="0" smtClean="0"/>
              <a:t>focused </a:t>
            </a:r>
            <a:r>
              <a:rPr lang="en-US" b="0" dirty="0"/>
              <a:t>on how </a:t>
            </a:r>
            <a:r>
              <a:rPr lang="en-US" b="0" dirty="0" smtClean="0"/>
              <a:t>s/he has </a:t>
            </a:r>
            <a:r>
              <a:rPr lang="en-US" b="0" dirty="0"/>
              <a:t>actively participated and had an impact in volunteer associations, societies or other groups (that are not part of her/his paid work) and how </a:t>
            </a:r>
            <a:r>
              <a:rPr lang="en-US" b="0" dirty="0" smtClean="0"/>
              <a:t>s/he anticipates </a:t>
            </a:r>
            <a:r>
              <a:rPr lang="en-US" b="0" dirty="0"/>
              <a:t>actively working in the Academy (page 5</a:t>
            </a:r>
            <a:r>
              <a:rPr lang="en-US" b="0" dirty="0" smtClean="0"/>
              <a:t>). </a:t>
            </a:r>
          </a:p>
          <a:p>
            <a:pPr>
              <a:buAutoNum type="arabicPeriod" startAt="3"/>
            </a:pPr>
            <a:r>
              <a:rPr lang="en-US" dirty="0" smtClean="0"/>
              <a:t>CURRICULUM </a:t>
            </a:r>
            <a:r>
              <a:rPr lang="en-US" dirty="0"/>
              <a:t>VITAE </a:t>
            </a:r>
            <a:r>
              <a:rPr lang="en-US" b="0" dirty="0"/>
              <a:t>of the nominee that clearly identifies </a:t>
            </a:r>
            <a:r>
              <a:rPr lang="en-US" b="0" dirty="0" smtClean="0"/>
              <a:t>graduate trainees </a:t>
            </a:r>
            <a:r>
              <a:rPr lang="en-US" b="0" dirty="0"/>
              <a:t>as authors of papers by means of an asterisk on the trainee’s name</a:t>
            </a:r>
            <a:r>
              <a:rPr lang="en-US" b="0" dirty="0" smtClean="0"/>
              <a:t>.</a:t>
            </a:r>
            <a:endParaRPr lang="en-US" b="0" dirty="0"/>
          </a:p>
        </p:txBody>
      </p:sp>
    </p:spTree>
    <p:extLst>
      <p:ext uri="{BB962C8B-B14F-4D97-AF65-F5344CB8AC3E}">
        <p14:creationId xmlns:p14="http://schemas.microsoft.com/office/powerpoint/2010/main" val="3349657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&amp; Detailed Appraisal</a:t>
            </a:r>
            <a:endParaRPr lang="en-US" dirty="0"/>
          </a:p>
        </p:txBody>
      </p:sp>
      <p:sp>
        <p:nvSpPr>
          <p:cNvPr id="3" name="Content Placeholder 2"/>
          <p:cNvSpPr>
            <a:spLocks noGrp="1"/>
          </p:cNvSpPr>
          <p:nvPr>
            <p:ph idx="1"/>
          </p:nvPr>
        </p:nvSpPr>
        <p:spPr/>
        <p:txBody>
          <a:bodyPr>
            <a:normAutofit/>
          </a:bodyPr>
          <a:lstStyle/>
          <a:p>
            <a:endParaRPr lang="en-US" sz="2400" b="0" dirty="0">
              <a:solidFill>
                <a:srgbClr val="000000"/>
              </a:solidFill>
              <a:latin typeface="Adobe Garamond Pro"/>
            </a:endParaRPr>
          </a:p>
          <a:p>
            <a:pPr>
              <a:buFont typeface="Arial" panose="020B0604020202020204" pitchFamily="34" charset="0"/>
              <a:buChar char="•"/>
            </a:pPr>
            <a:r>
              <a:rPr lang="en-US" sz="1800" b="0" dirty="0" smtClean="0">
                <a:solidFill>
                  <a:srgbClr val="221E1F"/>
                </a:solidFill>
              </a:rPr>
              <a:t>The 100-word citation will highlight accomplishments </a:t>
            </a:r>
            <a:r>
              <a:rPr lang="en-US" sz="1800" b="0" dirty="0">
                <a:solidFill>
                  <a:srgbClr val="221E1F"/>
                </a:solidFill>
              </a:rPr>
              <a:t>and contributions </a:t>
            </a:r>
            <a:r>
              <a:rPr lang="en-US" sz="1800" b="0" dirty="0" smtClean="0">
                <a:solidFill>
                  <a:srgbClr val="221E1F"/>
                </a:solidFill>
              </a:rPr>
              <a:t>of the nominee in </a:t>
            </a:r>
            <a:r>
              <a:rPr lang="en-US" sz="1800" b="0" dirty="0">
                <a:solidFill>
                  <a:srgbClr val="221E1F"/>
                </a:solidFill>
              </a:rPr>
              <a:t>the third person. </a:t>
            </a:r>
            <a:r>
              <a:rPr lang="en-US" sz="1800" b="0" dirty="0" smtClean="0">
                <a:solidFill>
                  <a:srgbClr val="221E1F"/>
                </a:solidFill>
              </a:rPr>
              <a:t>The </a:t>
            </a:r>
            <a:r>
              <a:rPr lang="en-US" sz="1800" b="0" dirty="0">
                <a:solidFill>
                  <a:srgbClr val="221E1F"/>
                </a:solidFill>
              </a:rPr>
              <a:t>language used should be suitable for ceremonies, lay communications and media releases. </a:t>
            </a:r>
            <a:r>
              <a:rPr lang="en-US" sz="1800" b="0" dirty="0" smtClean="0">
                <a:solidFill>
                  <a:srgbClr val="221E1F"/>
                </a:solidFill>
              </a:rPr>
              <a:t>If </a:t>
            </a:r>
            <a:r>
              <a:rPr lang="en-US" sz="1800" b="0" dirty="0">
                <a:solidFill>
                  <a:srgbClr val="221E1F"/>
                </a:solidFill>
              </a:rPr>
              <a:t>a nominee is elected, the citation is printed in the </a:t>
            </a:r>
            <a:r>
              <a:rPr lang="en-US" sz="1800" b="0" dirty="0" smtClean="0">
                <a:solidFill>
                  <a:srgbClr val="221E1F"/>
                </a:solidFill>
              </a:rPr>
              <a:t>program </a:t>
            </a:r>
            <a:r>
              <a:rPr lang="en-US" sz="1800" b="0" dirty="0">
                <a:solidFill>
                  <a:srgbClr val="221E1F"/>
                </a:solidFill>
              </a:rPr>
              <a:t>for the Induction Ceremony and is posted on the </a:t>
            </a:r>
            <a:r>
              <a:rPr lang="en-US" sz="1800" b="0" dirty="0" smtClean="0">
                <a:solidFill>
                  <a:srgbClr val="221E1F"/>
                </a:solidFill>
              </a:rPr>
              <a:t>Academy’s website</a:t>
            </a:r>
            <a:r>
              <a:rPr lang="en-US" sz="1800" b="0" dirty="0">
                <a:solidFill>
                  <a:srgbClr val="221E1F"/>
                </a:solidFill>
              </a:rPr>
              <a:t>. </a:t>
            </a:r>
            <a:endParaRPr lang="en-US" sz="1800" b="0" dirty="0" smtClean="0">
              <a:solidFill>
                <a:srgbClr val="221E1F"/>
              </a:solidFill>
            </a:endParaRPr>
          </a:p>
          <a:p>
            <a:pPr>
              <a:buFont typeface="Arial" panose="020B0604020202020204" pitchFamily="34" charset="0"/>
              <a:buChar char="•"/>
            </a:pPr>
            <a:r>
              <a:rPr lang="en-US" sz="1800" b="0" dirty="0" smtClean="0">
                <a:solidFill>
                  <a:srgbClr val="221E1F"/>
                </a:solidFill>
              </a:rPr>
              <a:t>In a 500-word appraisal the primary nominator will summarize the nominee’s </a:t>
            </a:r>
            <a:r>
              <a:rPr lang="en-US" sz="1800" b="0" dirty="0">
                <a:solidFill>
                  <a:srgbClr val="221E1F"/>
                </a:solidFill>
              </a:rPr>
              <a:t>established, internationally recognized leadership and impact that </a:t>
            </a:r>
            <a:r>
              <a:rPr lang="en-US" sz="1800" b="0" dirty="0" smtClean="0">
                <a:solidFill>
                  <a:srgbClr val="221E1F"/>
                </a:solidFill>
              </a:rPr>
              <a:t>has </a:t>
            </a:r>
            <a:r>
              <a:rPr lang="en-US" sz="1800" b="0" dirty="0">
                <a:solidFill>
                  <a:srgbClr val="221E1F"/>
                </a:solidFill>
              </a:rPr>
              <a:t>meaningfully advanced the academic health sciences. </a:t>
            </a:r>
            <a:r>
              <a:rPr lang="en-US" sz="1800" b="0" dirty="0" smtClean="0">
                <a:solidFill>
                  <a:srgbClr val="221E1F"/>
                </a:solidFill>
              </a:rPr>
              <a:t>This is in </a:t>
            </a:r>
            <a:r>
              <a:rPr lang="en-US" sz="1800" dirty="0" smtClean="0">
                <a:solidFill>
                  <a:srgbClr val="221E1F"/>
                </a:solidFill>
              </a:rPr>
              <a:t>addition</a:t>
            </a:r>
            <a:r>
              <a:rPr lang="en-US" sz="1800" b="0" dirty="0" smtClean="0">
                <a:solidFill>
                  <a:srgbClr val="221E1F"/>
                </a:solidFill>
              </a:rPr>
              <a:t> to the primary nominator’s personal nomination letter.</a:t>
            </a:r>
          </a:p>
        </p:txBody>
      </p:sp>
    </p:spTree>
    <p:extLst>
      <p:ext uri="{BB962C8B-B14F-4D97-AF65-F5344CB8AC3E}">
        <p14:creationId xmlns:p14="http://schemas.microsoft.com/office/powerpoint/2010/main" val="2031962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review process</a:t>
            </a:r>
            <a:endParaRPr lang="en-US" dirty="0"/>
          </a:p>
        </p:txBody>
      </p:sp>
      <p:sp>
        <p:nvSpPr>
          <p:cNvPr id="3" name="Text Placeholder 2"/>
          <p:cNvSpPr>
            <a:spLocks noGrp="1"/>
          </p:cNvSpPr>
          <p:nvPr>
            <p:ph type="body" idx="1"/>
          </p:nvPr>
        </p:nvSpPr>
        <p:spPr/>
        <p:txBody>
          <a:bodyPr/>
          <a:lstStyle/>
          <a:p>
            <a:r>
              <a:rPr lang="en-US" dirty="0" smtClean="0"/>
              <a:t>Fellowship committee &amp; responsibilities</a:t>
            </a:r>
            <a:endParaRPr lang="en-US" dirty="0"/>
          </a:p>
        </p:txBody>
      </p:sp>
      <p:sp>
        <p:nvSpPr>
          <p:cNvPr id="4" name="TextBox 3"/>
          <p:cNvSpPr txBox="1"/>
          <p:nvPr/>
        </p:nvSpPr>
        <p:spPr>
          <a:xfrm>
            <a:off x="4603048" y="2971800"/>
            <a:ext cx="4388552" cy="3662541"/>
          </a:xfrm>
          <a:prstGeom prst="rect">
            <a:avLst/>
          </a:prstGeom>
          <a:noFill/>
        </p:spPr>
        <p:txBody>
          <a:bodyPr wrap="square" rtlCol="0">
            <a:spAutoFit/>
          </a:bodyPr>
          <a:lstStyle/>
          <a:p>
            <a:r>
              <a:rPr lang="en-US" dirty="0">
                <a:ea typeface="Calibri"/>
              </a:rPr>
              <a:t>The Chair of the Fellowship Committee </a:t>
            </a:r>
            <a:r>
              <a:rPr lang="en-US" dirty="0" smtClean="0">
                <a:ea typeface="Calibri"/>
              </a:rPr>
              <a:t>is a current </a:t>
            </a:r>
            <a:r>
              <a:rPr lang="en-US" dirty="0">
                <a:ea typeface="Calibri"/>
              </a:rPr>
              <a:t>member of the Board </a:t>
            </a:r>
            <a:r>
              <a:rPr lang="en-US" dirty="0" smtClean="0">
                <a:ea typeface="Calibri"/>
              </a:rPr>
              <a:t>who has </a:t>
            </a:r>
            <a:r>
              <a:rPr lang="en-US" dirty="0">
                <a:ea typeface="Calibri"/>
              </a:rPr>
              <a:t>prior experience as a member of the Fellowship Committee. The role may be held by the President-Elect, but alternative choices that fulfill the terms stated in the preceding sentence are also acceptable</a:t>
            </a:r>
            <a:r>
              <a:rPr lang="en-US" dirty="0" smtClean="0">
                <a:ea typeface="Calibri"/>
              </a:rPr>
              <a:t>.</a:t>
            </a:r>
          </a:p>
          <a:p>
            <a:endParaRPr lang="en-US" sz="800" dirty="0" smtClean="0">
              <a:effectLst/>
              <a:ea typeface="Calibri"/>
            </a:endParaRPr>
          </a:p>
          <a:p>
            <a:r>
              <a:rPr lang="en-US" dirty="0" smtClean="0">
                <a:effectLst/>
                <a:ea typeface="Calibri"/>
              </a:rPr>
              <a:t>Membership Includes representation of all constituencies including basic sciences, public health, health services and francophone. </a:t>
            </a:r>
          </a:p>
          <a:p>
            <a:endParaRPr lang="en-US" sz="800" dirty="0" smtClean="0">
              <a:effectLst/>
              <a:ea typeface="Calibri"/>
            </a:endParaRPr>
          </a:p>
          <a:p>
            <a:r>
              <a:rPr lang="en-US" dirty="0" smtClean="0">
                <a:effectLst/>
                <a:ea typeface="Calibri"/>
              </a:rPr>
              <a:t>Appointment is a renewable 3-year term.</a:t>
            </a:r>
            <a:endParaRPr lang="en-US" dirty="0">
              <a:effectLst/>
              <a:ea typeface="Calibri"/>
            </a:endParaRPr>
          </a:p>
        </p:txBody>
      </p:sp>
    </p:spTree>
    <p:extLst>
      <p:ext uri="{BB962C8B-B14F-4D97-AF65-F5344CB8AC3E}">
        <p14:creationId xmlns:p14="http://schemas.microsoft.com/office/powerpoint/2010/main" val="1207765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Reviewer Assignment</a:t>
            </a:r>
            <a:endParaRPr lang="en-US" dirty="0"/>
          </a:p>
        </p:txBody>
      </p:sp>
      <p:sp>
        <p:nvSpPr>
          <p:cNvPr id="3" name="Content Placeholder 2"/>
          <p:cNvSpPr>
            <a:spLocks noGrp="1"/>
          </p:cNvSpPr>
          <p:nvPr>
            <p:ph idx="1"/>
          </p:nvPr>
        </p:nvSpPr>
        <p:spPr>
          <a:xfrm>
            <a:off x="838200" y="1600200"/>
            <a:ext cx="7520940" cy="2861772"/>
          </a:xfrm>
        </p:spPr>
        <p:txBody>
          <a:bodyPr>
            <a:normAutofit/>
          </a:bodyPr>
          <a:lstStyle/>
          <a:p>
            <a:pPr>
              <a:buFont typeface="Arial" panose="020B0604020202020204" pitchFamily="34" charset="0"/>
              <a:buChar char="•"/>
            </a:pPr>
            <a:r>
              <a:rPr lang="en-US" sz="1800" b="0" dirty="0" smtClean="0">
                <a:solidFill>
                  <a:srgbClr val="000000"/>
                </a:solidFill>
              </a:rPr>
              <a:t>Each nomination is assigned </a:t>
            </a:r>
            <a:r>
              <a:rPr lang="en-US" sz="1800" b="0" dirty="0">
                <a:solidFill>
                  <a:srgbClr val="000000"/>
                </a:solidFill>
              </a:rPr>
              <a:t>to 2 committee members, with designation as to whether they are the primary or the secondary </a:t>
            </a:r>
            <a:r>
              <a:rPr lang="en-US" sz="1800" b="0" dirty="0" smtClean="0">
                <a:solidFill>
                  <a:srgbClr val="000000"/>
                </a:solidFill>
              </a:rPr>
              <a:t>reviewer (50:50). </a:t>
            </a:r>
          </a:p>
          <a:p>
            <a:pPr marL="0" indent="0"/>
            <a:endParaRPr lang="en-US" sz="800" b="0" dirty="0">
              <a:solidFill>
                <a:srgbClr val="000000"/>
              </a:solidFill>
            </a:endParaRPr>
          </a:p>
          <a:p>
            <a:pPr lvl="0"/>
            <a:r>
              <a:rPr lang="en-US" sz="1800" b="0" dirty="0">
                <a:solidFill>
                  <a:srgbClr val="000000"/>
                </a:solidFill>
              </a:rPr>
              <a:t>•	At least 1 of the reviewers </a:t>
            </a:r>
            <a:r>
              <a:rPr lang="en-US" sz="1800" b="0" dirty="0" smtClean="0">
                <a:solidFill>
                  <a:srgbClr val="000000"/>
                </a:solidFill>
              </a:rPr>
              <a:t>is the </a:t>
            </a:r>
            <a:r>
              <a:rPr lang="en-US" sz="1800" b="0" dirty="0">
                <a:solidFill>
                  <a:srgbClr val="000000"/>
                </a:solidFill>
              </a:rPr>
              <a:t>same discipline as the </a:t>
            </a:r>
            <a:r>
              <a:rPr lang="en-US" sz="1800" b="0" dirty="0" smtClean="0">
                <a:solidFill>
                  <a:srgbClr val="000000"/>
                </a:solidFill>
              </a:rPr>
              <a:t>nominee.</a:t>
            </a:r>
          </a:p>
          <a:p>
            <a:pPr lvl="0"/>
            <a:endParaRPr lang="en-US" sz="800" b="0" dirty="0">
              <a:solidFill>
                <a:srgbClr val="000000"/>
              </a:solidFill>
            </a:endParaRPr>
          </a:p>
          <a:p>
            <a:pPr lvl="0"/>
            <a:r>
              <a:rPr lang="en-US" sz="1800" b="0" dirty="0">
                <a:solidFill>
                  <a:srgbClr val="000000"/>
                </a:solidFill>
              </a:rPr>
              <a:t>•	</a:t>
            </a:r>
            <a:r>
              <a:rPr lang="en-US" sz="1800" b="0" dirty="0" smtClean="0">
                <a:solidFill>
                  <a:srgbClr val="000000"/>
                </a:solidFill>
              </a:rPr>
              <a:t>Reviewers are not </a:t>
            </a:r>
            <a:r>
              <a:rPr lang="en-US" sz="1800" b="0" dirty="0">
                <a:solidFill>
                  <a:srgbClr val="000000"/>
                </a:solidFill>
              </a:rPr>
              <a:t>assigned </a:t>
            </a:r>
            <a:r>
              <a:rPr lang="en-US" sz="1800" b="0" dirty="0" smtClean="0">
                <a:solidFill>
                  <a:srgbClr val="000000"/>
                </a:solidFill>
              </a:rPr>
              <a:t>nominations from </a:t>
            </a:r>
            <a:r>
              <a:rPr lang="en-US" sz="1800" b="0" dirty="0">
                <a:solidFill>
                  <a:srgbClr val="000000"/>
                </a:solidFill>
              </a:rPr>
              <a:t>their </a:t>
            </a:r>
            <a:r>
              <a:rPr lang="en-US" sz="1800" b="0" dirty="0" smtClean="0">
                <a:solidFill>
                  <a:srgbClr val="000000"/>
                </a:solidFill>
              </a:rPr>
              <a:t>own University. If there is found to be close </a:t>
            </a:r>
            <a:r>
              <a:rPr lang="en-US" sz="1800" b="0" dirty="0">
                <a:solidFill>
                  <a:srgbClr val="000000"/>
                </a:solidFill>
              </a:rPr>
              <a:t>prior or present interaction with the </a:t>
            </a:r>
            <a:r>
              <a:rPr lang="en-US" sz="1800" b="0" dirty="0" smtClean="0">
                <a:solidFill>
                  <a:srgbClr val="000000"/>
                </a:solidFill>
              </a:rPr>
              <a:t>nominee files are reassigned. </a:t>
            </a:r>
            <a:endParaRPr lang="en-US" sz="1800" b="0" dirty="0">
              <a:solidFill>
                <a:srgbClr val="000000"/>
              </a:solidFill>
            </a:endParaRPr>
          </a:p>
          <a:p>
            <a:endParaRPr lang="en-US" sz="1800" b="0" dirty="0"/>
          </a:p>
        </p:txBody>
      </p:sp>
    </p:spTree>
    <p:extLst>
      <p:ext uri="{BB962C8B-B14F-4D97-AF65-F5344CB8AC3E}">
        <p14:creationId xmlns:p14="http://schemas.microsoft.com/office/powerpoint/2010/main" val="1580111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Rating of Candidates:  A 5 Point Scale</a:t>
            </a:r>
            <a:endParaRPr lang="en-US" dirty="0"/>
          </a:p>
        </p:txBody>
      </p:sp>
      <p:sp>
        <p:nvSpPr>
          <p:cNvPr id="3" name="Content Placeholder 2"/>
          <p:cNvSpPr>
            <a:spLocks noGrp="1"/>
          </p:cNvSpPr>
          <p:nvPr>
            <p:ph idx="1"/>
          </p:nvPr>
        </p:nvSpPr>
        <p:spPr>
          <a:xfrm>
            <a:off x="228600" y="1066800"/>
            <a:ext cx="8686800" cy="3962400"/>
          </a:xfrm>
        </p:spPr>
        <p:txBody>
          <a:bodyPr>
            <a:normAutofit fontScale="92500" lnSpcReduction="10000"/>
          </a:bodyPr>
          <a:lstStyle/>
          <a:p>
            <a:r>
              <a:rPr lang="en-US" sz="1800" b="0" u="sng" dirty="0" smtClean="0">
                <a:solidFill>
                  <a:srgbClr val="000000"/>
                </a:solidFill>
                <a:ea typeface="Calibri"/>
                <a:cs typeface="Times New Roman"/>
              </a:rPr>
              <a:t>Framework</a:t>
            </a:r>
            <a:endParaRPr lang="en-US" sz="1800" b="0" u="sng" dirty="0">
              <a:solidFill>
                <a:srgbClr val="000000"/>
              </a:solidFill>
              <a:ea typeface="Calibri"/>
              <a:cs typeface="Times New Roman"/>
            </a:endParaRPr>
          </a:p>
          <a:p>
            <a:pPr>
              <a:buFont typeface="+mj-lt"/>
              <a:buAutoNum type="arabicPeriod"/>
            </a:pPr>
            <a:r>
              <a:rPr lang="en-US" sz="1800" b="0" dirty="0">
                <a:solidFill>
                  <a:srgbClr val="000000"/>
                </a:solidFill>
                <a:ea typeface="Calibri"/>
                <a:cs typeface="Times New Roman"/>
              </a:rPr>
              <a:t>Recognition (by peers nationally/ internationally, awards, invited lectures, invited reviews and editorials)</a:t>
            </a:r>
          </a:p>
          <a:p>
            <a:pPr>
              <a:buFont typeface="+mj-lt"/>
              <a:buAutoNum type="arabicPeriod"/>
            </a:pPr>
            <a:r>
              <a:rPr lang="en-US" sz="1800" b="0" dirty="0">
                <a:solidFill>
                  <a:srgbClr val="000000"/>
                </a:solidFill>
                <a:ea typeface="Calibri"/>
                <a:cs typeface="Times New Roman"/>
              </a:rPr>
              <a:t>Leadership (particularly through roles and offices in local, regional, national and international organizations)</a:t>
            </a:r>
          </a:p>
          <a:p>
            <a:pPr>
              <a:buFont typeface="+mj-lt"/>
              <a:buAutoNum type="arabicPeriod"/>
            </a:pPr>
            <a:r>
              <a:rPr lang="en-US" sz="1800" b="0" dirty="0">
                <a:solidFill>
                  <a:srgbClr val="000000"/>
                </a:solidFill>
                <a:ea typeface="Calibri"/>
                <a:cs typeface="Times New Roman"/>
              </a:rPr>
              <a:t>Creativity </a:t>
            </a:r>
            <a:r>
              <a:rPr lang="en-US" sz="1800" b="0" dirty="0" smtClean="0">
                <a:solidFill>
                  <a:srgbClr val="000000"/>
                </a:solidFill>
                <a:ea typeface="Calibri"/>
                <a:cs typeface="Times New Roman"/>
              </a:rPr>
              <a:t>(exceptional  scholarship</a:t>
            </a:r>
            <a:r>
              <a:rPr lang="en-US" sz="1800" b="0" dirty="0">
                <a:solidFill>
                  <a:srgbClr val="000000"/>
                </a:solidFill>
                <a:ea typeface="Calibri"/>
                <a:cs typeface="Times New Roman"/>
              </a:rPr>
              <a:t>, publications, innovative technologies, patents)</a:t>
            </a:r>
          </a:p>
          <a:p>
            <a:pPr>
              <a:buFont typeface="+mj-lt"/>
              <a:buAutoNum type="arabicPeriod"/>
            </a:pPr>
            <a:r>
              <a:rPr lang="en-US" sz="1800" b="0" dirty="0">
                <a:solidFill>
                  <a:srgbClr val="000000"/>
                </a:solidFill>
                <a:ea typeface="Calibri"/>
                <a:cs typeface="Times New Roman"/>
              </a:rPr>
              <a:t>Distinctive competencies (identifiable national/international expertise that will contribute to the body of expertise of the CAHS)</a:t>
            </a:r>
          </a:p>
          <a:p>
            <a:pPr>
              <a:buFont typeface="+mj-lt"/>
              <a:buAutoNum type="arabicPeriod"/>
            </a:pPr>
            <a:r>
              <a:rPr lang="en-US" sz="1800" b="0" dirty="0">
                <a:solidFill>
                  <a:srgbClr val="000000"/>
                </a:solidFill>
                <a:ea typeface="Calibri"/>
                <a:cs typeface="Times New Roman"/>
              </a:rPr>
              <a:t>Commitment to advance academic health sciences (academic service and innovation at local, national and international levels, including teaching and public service) </a:t>
            </a:r>
            <a:endParaRPr lang="en-US" sz="1800" b="0" dirty="0" smtClean="0">
              <a:solidFill>
                <a:srgbClr val="000000"/>
              </a:solidFill>
              <a:ea typeface="Calibri"/>
              <a:cs typeface="Times New Roman"/>
            </a:endParaRPr>
          </a:p>
          <a:p>
            <a:pPr marL="344488" indent="0"/>
            <a:r>
              <a:rPr lang="en-US" sz="1800" b="0" i="1" dirty="0" smtClean="0">
                <a:solidFill>
                  <a:srgbClr val="0070C0"/>
                </a:solidFill>
                <a:ea typeface="Calibri"/>
                <a:cs typeface="Times New Roman"/>
              </a:rPr>
              <a:t>Given </a:t>
            </a:r>
            <a:r>
              <a:rPr lang="en-US" sz="1800" b="0" i="1" dirty="0">
                <a:solidFill>
                  <a:srgbClr val="0070C0"/>
                </a:solidFill>
                <a:ea typeface="Calibri"/>
                <a:cs typeface="Times New Roman"/>
              </a:rPr>
              <a:t>the Academy’s mission and vision, and its expectation that fellows will be active in promoting improved health, health care and health-related policies, the latter criterion is particularly important in the nomination process</a:t>
            </a:r>
            <a:r>
              <a:rPr lang="en-US" sz="1800" b="0" i="1" dirty="0">
                <a:solidFill>
                  <a:srgbClr val="000000"/>
                </a:solidFill>
                <a:ea typeface="Calibri"/>
                <a:cs typeface="Times New Roman"/>
              </a:rPr>
              <a:t>.</a:t>
            </a:r>
            <a:endParaRPr lang="en-US" sz="1800" i="1" dirty="0"/>
          </a:p>
        </p:txBody>
      </p:sp>
    </p:spTree>
    <p:extLst>
      <p:ext uri="{BB962C8B-B14F-4D97-AF65-F5344CB8AC3E}">
        <p14:creationId xmlns:p14="http://schemas.microsoft.com/office/powerpoint/2010/main" val="3534074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meeting</a:t>
            </a:r>
            <a:endParaRPr lang="en-US" dirty="0"/>
          </a:p>
        </p:txBody>
      </p:sp>
      <p:sp>
        <p:nvSpPr>
          <p:cNvPr id="3" name="Content Placeholder 2"/>
          <p:cNvSpPr>
            <a:spLocks noGrp="1"/>
          </p:cNvSpPr>
          <p:nvPr>
            <p:ph idx="1"/>
          </p:nvPr>
        </p:nvSpPr>
        <p:spPr>
          <a:xfrm>
            <a:off x="685800" y="1143000"/>
            <a:ext cx="7962900" cy="3579849"/>
          </a:xfrm>
        </p:spPr>
        <p:txBody>
          <a:bodyPr>
            <a:normAutofit/>
          </a:bodyPr>
          <a:lstStyle/>
          <a:p>
            <a:pPr lvl="0">
              <a:lnSpc>
                <a:spcPct val="115000"/>
              </a:lnSpc>
              <a:spcBef>
                <a:spcPts val="0"/>
              </a:spcBef>
              <a:buSzPts val="800"/>
              <a:buFont typeface="Symbol"/>
              <a:buChar char=""/>
            </a:pPr>
            <a:r>
              <a:rPr lang="en-US" sz="1800" b="0" dirty="0" smtClean="0">
                <a:ea typeface="Calibri"/>
                <a:cs typeface="Times New Roman"/>
              </a:rPr>
              <a:t>All scores are assembled and ordered </a:t>
            </a:r>
            <a:r>
              <a:rPr lang="en-US" sz="1800" b="0" dirty="0">
                <a:ea typeface="Calibri"/>
                <a:cs typeface="Times New Roman"/>
              </a:rPr>
              <a:t>by </a:t>
            </a:r>
            <a:r>
              <a:rPr lang="en-US" sz="1800" b="0" dirty="0" smtClean="0">
                <a:ea typeface="Calibri"/>
                <a:cs typeface="Times New Roman"/>
              </a:rPr>
              <a:t>mean </a:t>
            </a:r>
            <a:r>
              <a:rPr lang="en-US" sz="1800" b="0" dirty="0">
                <a:ea typeface="Calibri"/>
                <a:cs typeface="Times New Roman"/>
              </a:rPr>
              <a:t>scores. </a:t>
            </a:r>
            <a:r>
              <a:rPr lang="en-US" sz="1800" b="0" dirty="0" smtClean="0">
                <a:ea typeface="Calibri"/>
                <a:cs typeface="Times New Roman"/>
              </a:rPr>
              <a:t>In instances where there is a difference of ≥ </a:t>
            </a:r>
            <a:r>
              <a:rPr lang="en-US" sz="1800" b="0" dirty="0">
                <a:ea typeface="Calibri"/>
                <a:cs typeface="Times New Roman"/>
              </a:rPr>
              <a:t>1.0, between the </a:t>
            </a:r>
            <a:r>
              <a:rPr lang="en-US" sz="1800" b="0" dirty="0" smtClean="0">
                <a:ea typeface="Calibri"/>
                <a:cs typeface="Times New Roman"/>
              </a:rPr>
              <a:t>primary/secondary reviewer scores an additional review is sought. </a:t>
            </a:r>
          </a:p>
          <a:p>
            <a:pPr marL="0" lvl="0" indent="0">
              <a:lnSpc>
                <a:spcPct val="115000"/>
              </a:lnSpc>
              <a:spcBef>
                <a:spcPts val="0"/>
              </a:spcBef>
              <a:buSzPts val="800"/>
            </a:pPr>
            <a:endParaRPr lang="en-US" sz="800" b="0" dirty="0" smtClean="0">
              <a:ea typeface="Calibri"/>
              <a:cs typeface="Times New Roman"/>
            </a:endParaRPr>
          </a:p>
          <a:p>
            <a:pPr lvl="0">
              <a:lnSpc>
                <a:spcPct val="115000"/>
              </a:lnSpc>
              <a:spcBef>
                <a:spcPts val="0"/>
              </a:spcBef>
              <a:buSzPts val="800"/>
              <a:buFont typeface="Symbol"/>
              <a:buChar char=""/>
            </a:pPr>
            <a:r>
              <a:rPr lang="en-CA" sz="1800" b="0" dirty="0" smtClean="0">
                <a:ea typeface="Calibri"/>
                <a:cs typeface="Times New Roman"/>
              </a:rPr>
              <a:t>A full day review meeting is hosted where primary reviewers provide </a:t>
            </a:r>
            <a:r>
              <a:rPr lang="en-CA" sz="1800" b="0" dirty="0">
                <a:ea typeface="Calibri"/>
                <a:cs typeface="Times New Roman"/>
              </a:rPr>
              <a:t>a </a:t>
            </a:r>
            <a:r>
              <a:rPr lang="en-CA" sz="1800" b="0" dirty="0" smtClean="0">
                <a:ea typeface="Calibri"/>
                <a:cs typeface="Times New Roman"/>
              </a:rPr>
              <a:t>brief </a:t>
            </a:r>
            <a:r>
              <a:rPr lang="en-CA" sz="1800" b="0" dirty="0">
                <a:ea typeface="Calibri"/>
                <a:cs typeface="Times New Roman"/>
              </a:rPr>
              <a:t>oral synopsis of the candidate. </a:t>
            </a:r>
            <a:r>
              <a:rPr lang="en-CA" sz="1800" b="0" dirty="0" smtClean="0">
                <a:ea typeface="Calibri"/>
                <a:cs typeface="Times New Roman"/>
              </a:rPr>
              <a:t>The </a:t>
            </a:r>
            <a:r>
              <a:rPr lang="en-CA" sz="1800" b="0" dirty="0">
                <a:ea typeface="Calibri"/>
                <a:cs typeface="Times New Roman"/>
              </a:rPr>
              <a:t>synopsis </a:t>
            </a:r>
            <a:r>
              <a:rPr lang="en-CA" sz="1800" b="0" dirty="0" smtClean="0">
                <a:ea typeface="Calibri"/>
                <a:cs typeface="Times New Roman"/>
              </a:rPr>
              <a:t>specifically highlights </a:t>
            </a:r>
            <a:r>
              <a:rPr lang="en-CA" sz="1800" b="0" dirty="0">
                <a:ea typeface="Calibri"/>
                <a:cs typeface="Times New Roman"/>
              </a:rPr>
              <a:t>those features or concerns that led the primary reviewer to his/her rating.  Taking into account a brief discussion, including the input of other members, the primary and secondary reviewers </a:t>
            </a:r>
            <a:r>
              <a:rPr lang="en-CA" sz="1800" b="0" dirty="0" smtClean="0">
                <a:ea typeface="Calibri"/>
                <a:cs typeface="Times New Roman"/>
              </a:rPr>
              <a:t>come </a:t>
            </a:r>
            <a:r>
              <a:rPr lang="en-CA" sz="1800" b="0" dirty="0">
                <a:ea typeface="Calibri"/>
                <a:cs typeface="Times New Roman"/>
              </a:rPr>
              <a:t>to agreement on a consensus </a:t>
            </a:r>
            <a:r>
              <a:rPr lang="en-CA" sz="1800" b="0" dirty="0" smtClean="0">
                <a:ea typeface="Calibri"/>
                <a:cs typeface="Times New Roman"/>
              </a:rPr>
              <a:t>rating.  Each </a:t>
            </a:r>
            <a:r>
              <a:rPr lang="en-CA" sz="1800" b="0" dirty="0">
                <a:ea typeface="Calibri"/>
                <a:cs typeface="Times New Roman"/>
              </a:rPr>
              <a:t>member </a:t>
            </a:r>
            <a:r>
              <a:rPr lang="en-CA" sz="1800" b="0" dirty="0" smtClean="0">
                <a:ea typeface="Calibri"/>
                <a:cs typeface="Times New Roman"/>
              </a:rPr>
              <a:t>then casts a ballot </a:t>
            </a:r>
            <a:r>
              <a:rPr lang="en-CA" sz="1800" b="0" dirty="0">
                <a:ea typeface="Calibri"/>
                <a:cs typeface="Times New Roman"/>
              </a:rPr>
              <a:t>with a score that is within </a:t>
            </a:r>
            <a:r>
              <a:rPr lang="en-CA" sz="1800" b="0" u="sng" dirty="0">
                <a:ea typeface="Calibri"/>
                <a:cs typeface="Times New Roman"/>
              </a:rPr>
              <a:t>+</a:t>
            </a:r>
            <a:r>
              <a:rPr lang="en-CA" sz="1800" b="0" dirty="0">
                <a:ea typeface="Calibri"/>
                <a:cs typeface="Times New Roman"/>
              </a:rPr>
              <a:t> 0.5 of the consensus rating. </a:t>
            </a:r>
            <a:endParaRPr lang="en-US" sz="1800" b="0" dirty="0"/>
          </a:p>
        </p:txBody>
      </p:sp>
    </p:spTree>
    <p:extLst>
      <p:ext uri="{BB962C8B-B14F-4D97-AF65-F5344CB8AC3E}">
        <p14:creationId xmlns:p14="http://schemas.microsoft.com/office/powerpoint/2010/main" val="3190590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Approval</a:t>
            </a:r>
            <a:endParaRPr lang="en-US" dirty="0"/>
          </a:p>
        </p:txBody>
      </p:sp>
      <p:sp>
        <p:nvSpPr>
          <p:cNvPr id="3" name="Content Placeholder 2"/>
          <p:cNvSpPr>
            <a:spLocks noGrp="1"/>
          </p:cNvSpPr>
          <p:nvPr>
            <p:ph idx="1"/>
          </p:nvPr>
        </p:nvSpPr>
        <p:spPr>
          <a:xfrm>
            <a:off x="838200" y="1828800"/>
            <a:ext cx="7520940" cy="2057400"/>
          </a:xfrm>
        </p:spPr>
        <p:txBody>
          <a:bodyPr/>
          <a:lstStyle/>
          <a:p>
            <a:r>
              <a:rPr lang="en-US" dirty="0"/>
              <a:t>•	</a:t>
            </a:r>
            <a:r>
              <a:rPr lang="en-US" sz="1800" b="0" dirty="0"/>
              <a:t>In the concluding portion of the </a:t>
            </a:r>
            <a:r>
              <a:rPr lang="en-US" sz="1800" b="0" dirty="0" smtClean="0"/>
              <a:t>review meeting</a:t>
            </a:r>
            <a:r>
              <a:rPr lang="en-US" sz="1800" b="0" dirty="0"/>
              <a:t>, </a:t>
            </a:r>
            <a:r>
              <a:rPr lang="en-US" sz="1800" b="0" dirty="0" smtClean="0"/>
              <a:t>members scan </a:t>
            </a:r>
            <a:r>
              <a:rPr lang="en-US" sz="1800" b="0" dirty="0"/>
              <a:t>the list to review the implications of </a:t>
            </a:r>
            <a:r>
              <a:rPr lang="en-US" sz="1800" b="0" dirty="0" smtClean="0"/>
              <a:t>ratings and natural </a:t>
            </a:r>
            <a:r>
              <a:rPr lang="en-US" sz="1800" b="0" dirty="0"/>
              <a:t>cut-off </a:t>
            </a:r>
            <a:r>
              <a:rPr lang="en-US" sz="1800" b="0" dirty="0" smtClean="0"/>
              <a:t>levels for nomination that can be recommended to the Board.</a:t>
            </a:r>
          </a:p>
          <a:p>
            <a:endParaRPr lang="en-US" sz="1800" b="0" dirty="0"/>
          </a:p>
          <a:p>
            <a:pPr>
              <a:buFont typeface="Arial" panose="020B0604020202020204" pitchFamily="34" charset="0"/>
              <a:buChar char="•"/>
            </a:pPr>
            <a:r>
              <a:rPr lang="en-US" sz="2000" dirty="0" smtClean="0"/>
              <a:t>The CAHS Board makes the final decision for election</a:t>
            </a:r>
            <a:r>
              <a:rPr lang="en-US" sz="1800" b="0" dirty="0" smtClean="0"/>
              <a:t>.</a:t>
            </a:r>
          </a:p>
        </p:txBody>
      </p:sp>
    </p:spTree>
    <p:extLst>
      <p:ext uri="{BB962C8B-B14F-4D97-AF65-F5344CB8AC3E}">
        <p14:creationId xmlns:p14="http://schemas.microsoft.com/office/powerpoint/2010/main" val="3078747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 Timeframe</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a:t>	</a:t>
            </a:r>
            <a:r>
              <a:rPr lang="en-US" sz="1800" b="0" dirty="0"/>
              <a:t>Nomination deadline: </a:t>
            </a:r>
            <a:r>
              <a:rPr lang="en-US" sz="1800" dirty="0">
                <a:solidFill>
                  <a:schemeClr val="accent2">
                    <a:lumMod val="75000"/>
                  </a:schemeClr>
                </a:solidFill>
              </a:rPr>
              <a:t>Friday, March </a:t>
            </a:r>
            <a:r>
              <a:rPr lang="en-US" sz="1800" dirty="0" smtClean="0">
                <a:solidFill>
                  <a:schemeClr val="accent2">
                    <a:lumMod val="75000"/>
                  </a:schemeClr>
                </a:solidFill>
              </a:rPr>
              <a:t>9, 2018</a:t>
            </a:r>
          </a:p>
          <a:p>
            <a:r>
              <a:rPr lang="en-US" sz="1800" dirty="0"/>
              <a:t>	</a:t>
            </a:r>
            <a:r>
              <a:rPr lang="en-US" sz="1800" b="0" i="1" dirty="0" smtClean="0">
                <a:solidFill>
                  <a:schemeClr val="accent2">
                    <a:lumMod val="75000"/>
                  </a:schemeClr>
                </a:solidFill>
              </a:rPr>
              <a:t>Note – Electronic submission only to:  </a:t>
            </a:r>
            <a:r>
              <a:rPr lang="en-US" sz="1800" u="sng" dirty="0" smtClean="0">
                <a:hlinkClick r:id="rId2"/>
              </a:rPr>
              <a:t>Allison.Hardisty@cahs-acss.ca</a:t>
            </a:r>
            <a:endParaRPr lang="en-US" sz="1800" u="sng" dirty="0" smtClean="0"/>
          </a:p>
          <a:p>
            <a:r>
              <a:rPr lang="en-US" sz="1800" b="0" dirty="0" smtClean="0"/>
              <a:t>•</a:t>
            </a:r>
            <a:r>
              <a:rPr lang="en-US" sz="1800" b="0" dirty="0"/>
              <a:t>	</a:t>
            </a:r>
            <a:r>
              <a:rPr lang="en-US" sz="1800" b="0" dirty="0" smtClean="0"/>
              <a:t>Review </a:t>
            </a:r>
            <a:r>
              <a:rPr lang="en-US" sz="1800" b="0" dirty="0"/>
              <a:t>meeting: 10:00 a.m. – 4:00 p.m. (EST) on Saturday, April </a:t>
            </a:r>
            <a:r>
              <a:rPr lang="en-US" sz="1800" b="0" dirty="0" smtClean="0"/>
              <a:t>21</a:t>
            </a:r>
          </a:p>
          <a:p>
            <a:pPr>
              <a:buFont typeface="Arial" panose="020B0604020202020204" pitchFamily="34" charset="0"/>
              <a:buChar char="•"/>
            </a:pPr>
            <a:r>
              <a:rPr lang="en-US" sz="1800" b="0" dirty="0" smtClean="0"/>
              <a:t>Recommendations </a:t>
            </a:r>
            <a:r>
              <a:rPr lang="en-US" sz="1800" b="0" dirty="0"/>
              <a:t>to Board:  </a:t>
            </a:r>
            <a:r>
              <a:rPr lang="en-US" sz="1800" b="0" dirty="0" smtClean="0"/>
              <a:t>Thursday, </a:t>
            </a:r>
            <a:r>
              <a:rPr lang="en-US" sz="1800" b="0" dirty="0"/>
              <a:t>May 3</a:t>
            </a:r>
            <a:endParaRPr lang="en-US" sz="1800" b="0" dirty="0" smtClean="0"/>
          </a:p>
          <a:p>
            <a:pPr>
              <a:buFont typeface="Arial" panose="020B0604020202020204" pitchFamily="34" charset="0"/>
              <a:buChar char="•"/>
            </a:pPr>
            <a:r>
              <a:rPr lang="en-US" sz="1800" b="0" dirty="0" smtClean="0"/>
              <a:t>Candidates advised of outcome:  Monday, May 7</a:t>
            </a:r>
          </a:p>
          <a:p>
            <a:pPr>
              <a:buFont typeface="Arial" panose="020B0604020202020204" pitchFamily="34" charset="0"/>
              <a:buChar char="•"/>
            </a:pPr>
            <a:r>
              <a:rPr lang="en-US" sz="1800" b="0" dirty="0" smtClean="0"/>
              <a:t>New Fellow Induction Ceremony:  Thursday</a:t>
            </a:r>
            <a:r>
              <a:rPr lang="en-US" sz="1800" b="0" dirty="0"/>
              <a:t>, September </a:t>
            </a:r>
            <a:r>
              <a:rPr lang="en-US" sz="1800" b="0" dirty="0" smtClean="0"/>
              <a:t>13</a:t>
            </a:r>
            <a:endParaRPr lang="en-US" sz="1800" b="0" dirty="0"/>
          </a:p>
          <a:p>
            <a:endParaRPr lang="en-US" dirty="0"/>
          </a:p>
        </p:txBody>
      </p:sp>
    </p:spTree>
    <p:extLst>
      <p:ext uri="{BB962C8B-B14F-4D97-AF65-F5344CB8AC3E}">
        <p14:creationId xmlns:p14="http://schemas.microsoft.com/office/powerpoint/2010/main" val="1254559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Covenant to serve</a:t>
            </a:r>
            <a:endParaRPr lang="en-US" dirty="0"/>
          </a:p>
        </p:txBody>
      </p:sp>
      <p:sp>
        <p:nvSpPr>
          <p:cNvPr id="3" name="Content Placeholder 2"/>
          <p:cNvSpPr>
            <a:spLocks noGrp="1"/>
          </p:cNvSpPr>
          <p:nvPr>
            <p:ph idx="1"/>
          </p:nvPr>
        </p:nvSpPr>
        <p:spPr>
          <a:xfrm>
            <a:off x="4800600" y="3200400"/>
            <a:ext cx="3962400" cy="3172287"/>
          </a:xfrm>
        </p:spPr>
        <p:txBody>
          <a:bodyPr>
            <a:normAutofit/>
          </a:bodyPr>
          <a:lstStyle/>
          <a:p>
            <a:pPr marL="0" marR="0">
              <a:spcBef>
                <a:spcPts val="0"/>
              </a:spcBef>
              <a:spcAft>
                <a:spcPts val="0"/>
              </a:spcAft>
            </a:pPr>
            <a:r>
              <a:rPr lang="en-US" sz="1800" b="0" dirty="0" smtClean="0">
                <a:ea typeface="Times New Roman"/>
                <a:cs typeface="Calibri"/>
              </a:rPr>
              <a:t>Election </a:t>
            </a:r>
            <a:r>
              <a:rPr lang="en-US" sz="1800" b="0" dirty="0">
                <a:ea typeface="Times New Roman"/>
                <a:cs typeface="Calibri"/>
              </a:rPr>
              <a:t>to the Academy is considered one of the highest honours for members of the Canadian health sciences </a:t>
            </a:r>
            <a:r>
              <a:rPr lang="en-US" sz="1800" b="0" dirty="0" smtClean="0">
                <a:ea typeface="Times New Roman"/>
                <a:cs typeface="Calibri"/>
              </a:rPr>
              <a:t>community. </a:t>
            </a:r>
          </a:p>
          <a:p>
            <a:pPr marL="0" marR="0">
              <a:spcBef>
                <a:spcPts val="0"/>
              </a:spcBef>
              <a:spcAft>
                <a:spcPts val="0"/>
              </a:spcAft>
            </a:pPr>
            <a:endParaRPr lang="en-US" sz="1800" b="0" dirty="0" smtClean="0">
              <a:ea typeface="Times New Roman"/>
              <a:cs typeface="Calibri"/>
            </a:endParaRPr>
          </a:p>
          <a:p>
            <a:pPr marL="0" marR="0">
              <a:spcBef>
                <a:spcPts val="0"/>
              </a:spcBef>
              <a:spcAft>
                <a:spcPts val="0"/>
              </a:spcAft>
            </a:pPr>
            <a:r>
              <a:rPr lang="en-US" sz="1800" b="0" dirty="0" smtClean="0">
                <a:ea typeface="Times New Roman"/>
                <a:cs typeface="Calibri"/>
              </a:rPr>
              <a:t>Election embodies </a:t>
            </a:r>
            <a:r>
              <a:rPr lang="en-US" sz="1800" b="0" dirty="0">
                <a:ea typeface="Times New Roman"/>
                <a:cs typeface="Calibri"/>
              </a:rPr>
              <a:t>a covenant to serve the Academy and the future well being of the health sciences irrespective of the Fellow’s specific discipline</a:t>
            </a:r>
            <a:r>
              <a:rPr lang="en-US" sz="1800" b="0" dirty="0" smtClean="0">
                <a:ea typeface="Times New Roman"/>
                <a:cs typeface="Calibri"/>
              </a:rPr>
              <a:t>.</a:t>
            </a:r>
            <a:endParaRPr lang="en-US" sz="1800" b="0" dirty="0">
              <a:ea typeface="Times New Roman"/>
              <a:cs typeface="Times New Roman"/>
            </a:endParaRPr>
          </a:p>
        </p:txBody>
      </p:sp>
    </p:spTree>
    <p:extLst>
      <p:ext uri="{BB962C8B-B14F-4D97-AF65-F5344CB8AC3E}">
        <p14:creationId xmlns:p14="http://schemas.microsoft.com/office/powerpoint/2010/main" val="190338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&amp; eligibility</a:t>
            </a:r>
            <a:endParaRPr lang="en-US" dirty="0"/>
          </a:p>
        </p:txBody>
      </p:sp>
      <p:sp>
        <p:nvSpPr>
          <p:cNvPr id="3" name="Text Placeholder 2"/>
          <p:cNvSpPr>
            <a:spLocks noGrp="1"/>
          </p:cNvSpPr>
          <p:nvPr>
            <p:ph type="body" idx="1"/>
          </p:nvPr>
        </p:nvSpPr>
        <p:spPr/>
        <p:txBody>
          <a:bodyPr/>
          <a:lstStyle/>
          <a:p>
            <a:r>
              <a:rPr lang="en-US" dirty="0" smtClean="0"/>
              <a:t>Who are </a:t>
            </a:r>
            <a:r>
              <a:rPr lang="en-US" dirty="0" err="1" smtClean="0"/>
              <a:t>cahs</a:t>
            </a:r>
            <a:r>
              <a:rPr lang="en-US" dirty="0" smtClean="0"/>
              <a:t> fellows?</a:t>
            </a:r>
            <a:endParaRPr lang="en-US" dirty="0"/>
          </a:p>
        </p:txBody>
      </p:sp>
      <p:sp>
        <p:nvSpPr>
          <p:cNvPr id="4" name="TextBox 3"/>
          <p:cNvSpPr txBox="1"/>
          <p:nvPr/>
        </p:nvSpPr>
        <p:spPr>
          <a:xfrm>
            <a:off x="3886200" y="3581400"/>
            <a:ext cx="5105400" cy="3262432"/>
          </a:xfrm>
          <a:prstGeom prst="rect">
            <a:avLst/>
          </a:prstGeom>
          <a:noFill/>
        </p:spPr>
        <p:txBody>
          <a:bodyPr wrap="square" rtlCol="0">
            <a:spAutoFit/>
          </a:bodyPr>
          <a:lstStyle/>
          <a:p>
            <a:pPr lvl="0"/>
            <a:r>
              <a:rPr lang="en-US" dirty="0" smtClean="0"/>
              <a:t>Fellows </a:t>
            </a:r>
            <a:r>
              <a:rPr lang="en-US" dirty="0"/>
              <a:t>elected to the Academy will be health and biomedical science leaders who have achieved national and international peer </a:t>
            </a:r>
            <a:r>
              <a:rPr lang="en-US" b="1" dirty="0"/>
              <a:t>recognition </a:t>
            </a:r>
            <a:r>
              <a:rPr lang="en-US" dirty="0"/>
              <a:t>for their contributions to the health sciences (awards, invited lectures, invited reviews and editorials</a:t>
            </a:r>
            <a:r>
              <a:rPr lang="en-US" dirty="0" smtClean="0"/>
              <a:t>) and have a demonstrated </a:t>
            </a:r>
            <a:r>
              <a:rPr lang="en-US" dirty="0"/>
              <a:t>track record of exceptional </a:t>
            </a:r>
            <a:r>
              <a:rPr lang="en-US" b="1" dirty="0"/>
              <a:t>accomplishment and </a:t>
            </a:r>
            <a:r>
              <a:rPr lang="en-US" b="1" dirty="0" smtClean="0"/>
              <a:t>impact. </a:t>
            </a:r>
          </a:p>
          <a:p>
            <a:pPr lvl="0"/>
            <a:endParaRPr lang="en-US" sz="1600" dirty="0" smtClean="0">
              <a:solidFill>
                <a:schemeClr val="bg1"/>
              </a:solidFill>
            </a:endParaRPr>
          </a:p>
          <a:p>
            <a:pPr lvl="0"/>
            <a:r>
              <a:rPr lang="en-US" sz="1600" i="1" dirty="0">
                <a:solidFill>
                  <a:schemeClr val="bg1"/>
                </a:solidFill>
              </a:rPr>
              <a:t>Individuals working in government, NGO or private sectors are eligible if they have a stellar record of accomplishment in the public interest that attests to their ability to advance the mission and goals of CAHS. </a:t>
            </a:r>
          </a:p>
        </p:txBody>
      </p:sp>
    </p:spTree>
    <p:extLst>
      <p:ext uri="{BB962C8B-B14F-4D97-AF65-F5344CB8AC3E}">
        <p14:creationId xmlns:p14="http://schemas.microsoft.com/office/powerpoint/2010/main" val="3340452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762000"/>
          </a:xfrm>
        </p:spPr>
        <p:txBody>
          <a:bodyPr/>
          <a:lstStyle/>
          <a:p>
            <a:r>
              <a:rPr lang="en-US" dirty="0" smtClean="0"/>
              <a:t>Demonstrated characteristics of a fellow </a:t>
            </a:r>
            <a:endParaRPr lang="en-US" dirty="0"/>
          </a:p>
        </p:txBody>
      </p:sp>
      <p:sp>
        <p:nvSpPr>
          <p:cNvPr id="3" name="Content Placeholder 2"/>
          <p:cNvSpPr>
            <a:spLocks noGrp="1"/>
          </p:cNvSpPr>
          <p:nvPr>
            <p:ph idx="1"/>
          </p:nvPr>
        </p:nvSpPr>
        <p:spPr>
          <a:xfrm>
            <a:off x="228600" y="914400"/>
            <a:ext cx="8686800" cy="4038600"/>
          </a:xfrm>
        </p:spPr>
        <p:txBody>
          <a:bodyPr>
            <a:noAutofit/>
          </a:bodyPr>
          <a:lstStyle/>
          <a:p>
            <a:r>
              <a:rPr lang="en-US" sz="1800" dirty="0" smtClean="0"/>
              <a:t>Recognition  </a:t>
            </a:r>
            <a:r>
              <a:rPr lang="en-US" sz="1800" b="0" dirty="0" smtClean="0"/>
              <a:t>national </a:t>
            </a:r>
            <a:r>
              <a:rPr lang="en-US" sz="1800" b="0" dirty="0"/>
              <a:t>and international peer recognition for their contributions to the health sciences (awards, invited lectures, invited reviews and editorials). </a:t>
            </a:r>
          </a:p>
          <a:p>
            <a:r>
              <a:rPr lang="en-US" sz="1800" dirty="0" smtClean="0"/>
              <a:t>Leadership   </a:t>
            </a:r>
            <a:r>
              <a:rPr lang="en-US" sz="1800" b="0" dirty="0" smtClean="0"/>
              <a:t>evidenced </a:t>
            </a:r>
            <a:r>
              <a:rPr lang="en-US" sz="1800" b="0" dirty="0"/>
              <a:t>by elected or appointed roles and offices in their own institution and in regional, national and international </a:t>
            </a:r>
            <a:r>
              <a:rPr lang="en-US" sz="1800" b="0" dirty="0" smtClean="0"/>
              <a:t>organizations; </a:t>
            </a:r>
          </a:p>
          <a:p>
            <a:r>
              <a:rPr lang="en-US" sz="1800" dirty="0"/>
              <a:t>C</a:t>
            </a:r>
            <a:r>
              <a:rPr lang="en-US" sz="1800" dirty="0" smtClean="0"/>
              <a:t>reativity</a:t>
            </a:r>
            <a:r>
              <a:rPr lang="en-US" sz="1800" b="0" dirty="0" smtClean="0"/>
              <a:t>  exceptional </a:t>
            </a:r>
            <a:r>
              <a:rPr lang="en-US" sz="1800" b="0" dirty="0"/>
              <a:t>scholarship, </a:t>
            </a:r>
            <a:r>
              <a:rPr lang="en-US" sz="1800" b="0" dirty="0" smtClean="0"/>
              <a:t>publications</a:t>
            </a:r>
            <a:r>
              <a:rPr lang="en-US" sz="1800" b="0" dirty="0"/>
              <a:t>, innovative technologies, </a:t>
            </a:r>
            <a:r>
              <a:rPr lang="en-US" sz="1800" b="0" dirty="0" smtClean="0"/>
              <a:t>patents; </a:t>
            </a:r>
          </a:p>
          <a:p>
            <a:r>
              <a:rPr lang="en-US" sz="1800" dirty="0" smtClean="0"/>
              <a:t>Distinctive Competencies  </a:t>
            </a:r>
            <a:r>
              <a:rPr lang="en-US" sz="1800" b="0" dirty="0" smtClean="0"/>
              <a:t>identifiable </a:t>
            </a:r>
            <a:r>
              <a:rPr lang="en-US" sz="1800" b="0" dirty="0"/>
              <a:t>national/international expertise that will contribute to the body of expertise of the </a:t>
            </a:r>
            <a:r>
              <a:rPr lang="en-US" sz="1800" b="0" dirty="0" smtClean="0"/>
              <a:t>CAHS; </a:t>
            </a:r>
            <a:r>
              <a:rPr lang="en-US" sz="1800" b="0" dirty="0"/>
              <a:t>and </a:t>
            </a:r>
            <a:endParaRPr lang="en-US" sz="1800" b="0" dirty="0" smtClean="0"/>
          </a:p>
          <a:p>
            <a:r>
              <a:rPr lang="en-US" sz="1800" dirty="0" smtClean="0"/>
              <a:t>Commitment </a:t>
            </a:r>
            <a:r>
              <a:rPr lang="en-US" sz="1800" dirty="0"/>
              <a:t>to advance academic health sciences </a:t>
            </a:r>
            <a:r>
              <a:rPr lang="en-US" sz="1800" dirty="0" smtClean="0"/>
              <a:t> </a:t>
            </a:r>
            <a:r>
              <a:rPr lang="en-US" sz="1800" b="0" dirty="0" smtClean="0"/>
              <a:t>academic </a:t>
            </a:r>
            <a:r>
              <a:rPr lang="en-US" sz="1800" b="0" dirty="0"/>
              <a:t>service and innovation at local, national and international levels, including teaching and public </a:t>
            </a:r>
            <a:r>
              <a:rPr lang="en-US" sz="1800" b="0" dirty="0" smtClean="0"/>
              <a:t>service.</a:t>
            </a:r>
          </a:p>
          <a:p>
            <a:pPr marL="344488" indent="0"/>
            <a:r>
              <a:rPr lang="en-US" b="0" i="1" dirty="0">
                <a:solidFill>
                  <a:srgbClr val="0070C0"/>
                </a:solidFill>
              </a:rPr>
              <a:t>Given the Academy’s mission and vision, and its expectation that </a:t>
            </a:r>
            <a:r>
              <a:rPr lang="en-US" b="0" i="1" dirty="0" smtClean="0">
                <a:solidFill>
                  <a:srgbClr val="0070C0"/>
                </a:solidFill>
              </a:rPr>
              <a:t>Fellows </a:t>
            </a:r>
            <a:r>
              <a:rPr lang="en-US" b="0" i="1" dirty="0">
                <a:solidFill>
                  <a:srgbClr val="0070C0"/>
                </a:solidFill>
              </a:rPr>
              <a:t>will be active in promoting improved health, health care and health-related policies, the latter criterion is particularly important in the nomination process</a:t>
            </a:r>
            <a:r>
              <a:rPr lang="en-US" sz="1800" b="0" i="1" dirty="0">
                <a:solidFill>
                  <a:srgbClr val="0070C0"/>
                </a:solidFill>
              </a:rPr>
              <a:t>.</a:t>
            </a:r>
          </a:p>
        </p:txBody>
      </p:sp>
    </p:spTree>
    <p:extLst>
      <p:ext uri="{BB962C8B-B14F-4D97-AF65-F5344CB8AC3E}">
        <p14:creationId xmlns:p14="http://schemas.microsoft.com/office/powerpoint/2010/main" val="1933571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a:t>
            </a:r>
            <a:endParaRPr lang="en-US" dirty="0"/>
          </a:p>
        </p:txBody>
      </p:sp>
      <p:sp>
        <p:nvSpPr>
          <p:cNvPr id="3" name="Content Placeholder 2"/>
          <p:cNvSpPr>
            <a:spLocks noGrp="1"/>
          </p:cNvSpPr>
          <p:nvPr>
            <p:ph idx="1"/>
          </p:nvPr>
        </p:nvSpPr>
        <p:spPr>
          <a:xfrm>
            <a:off x="381000" y="1066800"/>
            <a:ext cx="8382000" cy="3810000"/>
          </a:xfrm>
        </p:spPr>
        <p:txBody>
          <a:bodyPr>
            <a:normAutofit fontScale="92500" lnSpcReduction="2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Individuals are elected to the organization after a nominating and peer review procedure, which seeks to recognize </a:t>
            </a:r>
            <a:r>
              <a:rPr lang="en-US" sz="1800" b="0" dirty="0" smtClean="0"/>
              <a:t>those with a </a:t>
            </a:r>
            <a:r>
              <a:rPr lang="en-US" sz="1800" b="0" dirty="0"/>
              <a:t>demonstrated track record of exceptional accomplishment and </a:t>
            </a:r>
            <a:r>
              <a:rPr lang="en-US" sz="1800" b="0" dirty="0" smtClean="0"/>
              <a:t>impact.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smtClean="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t>The </a:t>
            </a:r>
            <a:r>
              <a:rPr lang="en-US" sz="1800" b="0" dirty="0"/>
              <a:t>review places considerable emphasis on internationally recognized leadership and contributions that have meaningfully advanced the academic health sciences, health care, health policy or related impacts. Individuals working in government, NGO or private sectors are eligible if they have a stellar record of accomplishment in the public interest that attests to their ability to advance the mission and goals of CAHS. </a:t>
            </a:r>
            <a:endParaRPr lang="en-US" sz="1800" b="0" dirty="0" smtClean="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t>At </a:t>
            </a:r>
            <a:r>
              <a:rPr lang="en-US" sz="1800" b="0" dirty="0"/>
              <a:t>the time of election, Fellows working in a university will normally hold the rank of Full Professor and those working in other sectors will normally have senior positions. </a:t>
            </a:r>
            <a:endParaRPr lang="en-US" sz="1800" b="0" dirty="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ea typeface="Times New Roman"/>
                <a:cs typeface="Times New Roman"/>
              </a:rPr>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ea typeface="Times New Roman"/>
                <a:cs typeface="Times New Roman"/>
              </a:rPr>
              <a:t>At the time of election, Fellows must be either Canadian citizens or residents of Canada for the past 3 years, unless exceptional circumstances prompt the Board to rule otherwise</a:t>
            </a:r>
            <a:r>
              <a:rPr lang="en-US" sz="1800" b="0" dirty="0" smtClean="0">
                <a:ea typeface="Times New Roman"/>
                <a:cs typeface="Times New Roman"/>
              </a:rPr>
              <a:t>.</a:t>
            </a:r>
            <a:r>
              <a:rPr lang="en-US" b="0" dirty="0" smtClean="0">
                <a:ea typeface="Times New Roman"/>
                <a:cs typeface="Times New Roman"/>
              </a:rPr>
              <a:t> </a:t>
            </a:r>
          </a:p>
        </p:txBody>
      </p:sp>
    </p:spTree>
    <p:extLst>
      <p:ext uri="{BB962C8B-B14F-4D97-AF65-F5344CB8AC3E}">
        <p14:creationId xmlns:p14="http://schemas.microsoft.com/office/powerpoint/2010/main" val="1234960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nomination process</a:t>
            </a:r>
            <a:endParaRPr lang="en-US" dirty="0"/>
          </a:p>
        </p:txBody>
      </p:sp>
      <p:sp>
        <p:nvSpPr>
          <p:cNvPr id="3" name="Text Placeholder 2"/>
          <p:cNvSpPr>
            <a:spLocks noGrp="1"/>
          </p:cNvSpPr>
          <p:nvPr>
            <p:ph type="body" idx="1"/>
          </p:nvPr>
        </p:nvSpPr>
        <p:spPr/>
        <p:txBody>
          <a:bodyPr/>
          <a:lstStyle/>
          <a:p>
            <a:r>
              <a:rPr lang="en-US" dirty="0" smtClean="0"/>
              <a:t>Nominators &amp; Responsibilities</a:t>
            </a:r>
            <a:endParaRPr lang="en-US" dirty="0"/>
          </a:p>
        </p:txBody>
      </p:sp>
      <p:sp>
        <p:nvSpPr>
          <p:cNvPr id="4" name="TextBox 3"/>
          <p:cNvSpPr txBox="1"/>
          <p:nvPr/>
        </p:nvSpPr>
        <p:spPr>
          <a:xfrm>
            <a:off x="4288653" y="3200400"/>
            <a:ext cx="4779147" cy="3847207"/>
          </a:xfrm>
          <a:prstGeom prst="rect">
            <a:avLst/>
          </a:prstGeom>
          <a:noFill/>
        </p:spPr>
        <p:txBody>
          <a:bodyPr wrap="square" rtlCol="0">
            <a:spAutoFit/>
          </a:bodyPr>
          <a:lstStyle/>
          <a:p>
            <a:r>
              <a:rPr lang="en-US" dirty="0" smtClean="0"/>
              <a:t>The primary </a:t>
            </a:r>
            <a:r>
              <a:rPr lang="en-US" dirty="0"/>
              <a:t>nominator </a:t>
            </a:r>
            <a:r>
              <a:rPr lang="en-US" dirty="0" smtClean="0"/>
              <a:t>is a </a:t>
            </a:r>
            <a:r>
              <a:rPr lang="en-US" dirty="0"/>
              <a:t>CAHS Fellow. </a:t>
            </a:r>
            <a:endParaRPr lang="en-US" dirty="0" smtClean="0"/>
          </a:p>
          <a:p>
            <a:endParaRPr lang="en-US" sz="800" dirty="0" smtClean="0"/>
          </a:p>
          <a:p>
            <a:r>
              <a:rPr lang="en-US" dirty="0" smtClean="0"/>
              <a:t>In </a:t>
            </a:r>
            <a:r>
              <a:rPr lang="en-US" dirty="0"/>
              <a:t>addition to providing a letter of nomination that introduces the nominee and co-nominators, the primary nominator accepts responsibility to co-ordinate the entire application</a:t>
            </a:r>
            <a:r>
              <a:rPr lang="en-US" dirty="0" smtClean="0"/>
              <a:t>.</a:t>
            </a:r>
          </a:p>
          <a:p>
            <a:endParaRPr lang="en-US" sz="800" b="1" dirty="0" smtClean="0">
              <a:solidFill>
                <a:schemeClr val="accent3">
                  <a:lumMod val="20000"/>
                  <a:lumOff val="80000"/>
                </a:schemeClr>
              </a:solidFill>
            </a:endParaRPr>
          </a:p>
          <a:p>
            <a:r>
              <a:rPr lang="en-US" sz="1600" i="1" dirty="0">
                <a:solidFill>
                  <a:schemeClr val="bg1"/>
                </a:solidFill>
              </a:rPr>
              <a:t>Letters should describe the nature and duration of the professional relationship(s) with the nominee and must address in specific paragraphs the five characteristics of recognition, leadership, creativity, distinct competencies and commitment to advance the health sciences. Letters should focus on the nominee’s impacts</a:t>
            </a:r>
            <a:r>
              <a:rPr lang="en-US" sz="1600" i="1" dirty="0" smtClean="0">
                <a:solidFill>
                  <a:schemeClr val="bg1"/>
                </a:solidFill>
              </a:rPr>
              <a:t>.</a:t>
            </a:r>
            <a:endParaRPr lang="en-US" sz="1600" i="1" dirty="0">
              <a:solidFill>
                <a:schemeClr val="bg1"/>
              </a:solidFill>
            </a:endParaRPr>
          </a:p>
        </p:txBody>
      </p:sp>
    </p:spTree>
    <p:extLst>
      <p:ext uri="{BB962C8B-B14F-4D97-AF65-F5344CB8AC3E}">
        <p14:creationId xmlns:p14="http://schemas.microsoft.com/office/powerpoint/2010/main" val="471916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nomination process</a:t>
            </a:r>
            <a:endParaRPr lang="en-US" dirty="0"/>
          </a:p>
        </p:txBody>
      </p:sp>
      <p:sp>
        <p:nvSpPr>
          <p:cNvPr id="3" name="Content Placeholder 2"/>
          <p:cNvSpPr>
            <a:spLocks noGrp="1"/>
          </p:cNvSpPr>
          <p:nvPr>
            <p:ph idx="1"/>
          </p:nvPr>
        </p:nvSpPr>
        <p:spPr>
          <a:xfrm>
            <a:off x="304800" y="990600"/>
            <a:ext cx="8534400" cy="3962400"/>
          </a:xfrm>
        </p:spPr>
        <p:txBody>
          <a:bodyPr>
            <a:noAutofit/>
          </a:bodyPr>
          <a:lstStyle/>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ea typeface="Times New Roman"/>
                <a:cs typeface="Arial"/>
              </a:rPr>
              <a:t>Three </a:t>
            </a:r>
            <a:r>
              <a:rPr lang="en-US" sz="1800" b="0" dirty="0" smtClean="0">
                <a:ea typeface="Times New Roman"/>
                <a:cs typeface="Arial"/>
              </a:rPr>
              <a:t>(3) letters </a:t>
            </a:r>
            <a:r>
              <a:rPr lang="en-US" sz="1800" b="0" dirty="0">
                <a:ea typeface="Times New Roman"/>
                <a:cs typeface="Arial"/>
              </a:rPr>
              <a:t>of nomination are required</a:t>
            </a:r>
            <a:r>
              <a:rPr lang="en-US" sz="1800" b="0" dirty="0">
                <a:solidFill>
                  <a:srgbClr val="0070C0"/>
                </a:solidFill>
                <a:ea typeface="Times New Roman"/>
                <a:cs typeface="Arial"/>
              </a:rPr>
              <a:t>. </a:t>
            </a:r>
            <a:endParaRPr lang="en-US" sz="1800" b="0" dirty="0" smtClean="0">
              <a:solidFill>
                <a:srgbClr val="0070C0"/>
              </a:solidFill>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1800" dirty="0" smtClean="0">
              <a:solidFill>
                <a:srgbClr val="000000"/>
              </a:solidFill>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dirty="0" smtClean="0">
                <a:solidFill>
                  <a:srgbClr val="000000"/>
                </a:solidFill>
                <a:ea typeface="Times New Roman"/>
                <a:cs typeface="Arial"/>
              </a:rPr>
              <a:t>The </a:t>
            </a:r>
            <a:r>
              <a:rPr lang="en-US" sz="1800" dirty="0">
                <a:solidFill>
                  <a:srgbClr val="000000"/>
                </a:solidFill>
                <a:ea typeface="Times New Roman"/>
                <a:cs typeface="Arial"/>
              </a:rPr>
              <a:t>primary nominator must be a </a:t>
            </a:r>
            <a:r>
              <a:rPr lang="en-US" sz="1800" dirty="0" smtClean="0">
                <a:solidFill>
                  <a:srgbClr val="000000"/>
                </a:solidFill>
                <a:ea typeface="Times New Roman"/>
                <a:cs typeface="Arial"/>
              </a:rPr>
              <a:t>CAHS Fellow</a:t>
            </a:r>
            <a:r>
              <a:rPr lang="en-US" sz="1800" b="0" dirty="0" smtClean="0">
                <a:solidFill>
                  <a:srgbClr val="000000"/>
                </a:solidFill>
                <a:ea typeface="Times New Roman"/>
                <a:cs typeface="Arial"/>
              </a:rPr>
              <a:t>. In </a:t>
            </a:r>
            <a:r>
              <a:rPr lang="en-GB" sz="1800" b="0" dirty="0">
                <a:solidFill>
                  <a:srgbClr val="000000"/>
                </a:solidFill>
                <a:ea typeface="Times New Roman"/>
                <a:cs typeface="Times New Roman"/>
              </a:rPr>
              <a:t>addition to providing a letter of nomination that introduces the nominee and co-nominators, the primary nominator accepts responsibility to co-ordinate the entire application.  </a:t>
            </a:r>
            <a:endParaRPr lang="en-GB" sz="1800" b="0" dirty="0" smtClean="0">
              <a:solidFill>
                <a:srgbClr val="000000"/>
              </a:solidFill>
              <a:ea typeface="Times New Roman"/>
              <a:cs typeface="Times New Roman"/>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GB" sz="1800" b="0" dirty="0">
              <a:solidFill>
                <a:srgbClr val="000000"/>
              </a:solidFill>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Two </a:t>
            </a:r>
            <a:r>
              <a:rPr lang="en-GB" sz="1800" b="0" dirty="0"/>
              <a:t>co-nominators, who would normally be </a:t>
            </a:r>
            <a:r>
              <a:rPr lang="en-US" sz="1800" b="0" dirty="0"/>
              <a:t>an institutional leader from the nominee’s institution and a colleague from a different institution, </a:t>
            </a:r>
            <a:r>
              <a:rPr lang="en-US" sz="1800" b="0" dirty="0" smtClean="0"/>
              <a:t>national or </a:t>
            </a:r>
            <a:r>
              <a:rPr lang="en-US" sz="1800" b="0" dirty="0"/>
              <a:t>international, </a:t>
            </a:r>
            <a:r>
              <a:rPr lang="en-GB" sz="1800" b="0" dirty="0"/>
              <a:t>will attest their support of the nomination. </a:t>
            </a:r>
            <a:endParaRPr lang="en-GB" sz="1800" b="0" dirty="0" smtClean="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1800" b="0" dirty="0" smtClean="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All letters </a:t>
            </a:r>
            <a:r>
              <a:rPr lang="en-US" sz="1800" b="0" dirty="0"/>
              <a:t>should describe the nature and duration of the professional relationship(s) with the nominee and must address in specific paragraphs the five characteristics of recognition, leadership, creativity, distinct competencies and commitment to advance the health sciences. Letters should focus on the nominee’s impacts</a:t>
            </a:r>
            <a:r>
              <a:rPr lang="en-US" sz="1800" b="0" dirty="0" smtClean="0"/>
              <a:t>.</a:t>
            </a:r>
          </a:p>
        </p:txBody>
      </p:sp>
    </p:spTree>
    <p:extLst>
      <p:ext uri="{BB962C8B-B14F-4D97-AF65-F5344CB8AC3E}">
        <p14:creationId xmlns:p14="http://schemas.microsoft.com/office/powerpoint/2010/main" val="1393762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comprises a complete nomination?</a:t>
            </a:r>
            <a:endParaRPr lang="en-US" dirty="0"/>
          </a:p>
        </p:txBody>
      </p:sp>
      <p:sp>
        <p:nvSpPr>
          <p:cNvPr id="3" name="Content Placeholder 2"/>
          <p:cNvSpPr>
            <a:spLocks noGrp="1"/>
          </p:cNvSpPr>
          <p:nvPr>
            <p:ph idx="1"/>
          </p:nvPr>
        </p:nvSpPr>
        <p:spPr>
          <a:xfrm>
            <a:off x="304800" y="914400"/>
            <a:ext cx="8534400" cy="3886200"/>
          </a:xfrm>
        </p:spPr>
        <p:txBody>
          <a:bodyPr>
            <a:noAutofit/>
          </a:bodyPr>
          <a:lstStyle/>
          <a:p>
            <a:pPr lvl="0">
              <a:spcBef>
                <a:spcPts val="0"/>
              </a:spcBef>
              <a:buClr>
                <a:srgbClr val="000080"/>
              </a:buClr>
              <a:buSzPts val="800"/>
              <a:buFont typeface="Symbol"/>
              <a:buChar char=""/>
              <a:tabLst>
                <a:tab pos="-914400" algn="l"/>
                <a:tab pos="-457200" algn="l"/>
              </a:tabLst>
            </a:pPr>
            <a:r>
              <a:rPr lang="en-GB" sz="1800" b="0" dirty="0" smtClean="0">
                <a:ea typeface="Times New Roman"/>
                <a:cs typeface="Times New Roman"/>
              </a:rPr>
              <a:t>Letters </a:t>
            </a:r>
            <a:r>
              <a:rPr lang="en-GB" sz="1800" b="0" dirty="0">
                <a:ea typeface="Times New Roman"/>
                <a:cs typeface="Times New Roman"/>
              </a:rPr>
              <a:t>of nomination from three (3) nominators (including the primary nominator</a:t>
            </a:r>
            <a:r>
              <a:rPr lang="en-GB" sz="1800" b="0" dirty="0" smtClean="0">
                <a:ea typeface="Times New Roman"/>
                <a:cs typeface="Times New Roman"/>
              </a:rPr>
              <a:t>)</a:t>
            </a:r>
          </a:p>
          <a:p>
            <a:pPr marL="0" lvl="0" indent="0">
              <a:spcBef>
                <a:spcPts val="0"/>
              </a:spcBef>
              <a:buClr>
                <a:srgbClr val="000080"/>
              </a:buClr>
              <a:buSzPts val="800"/>
              <a:tabLst>
                <a:tab pos="-914400" algn="l"/>
                <a:tab pos="-457200" algn="l"/>
              </a:tabLst>
            </a:pPr>
            <a:endParaRPr lang="en-GB"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smtClean="0">
                <a:ea typeface="Times New Roman"/>
                <a:cs typeface="Times New Roman"/>
              </a:rPr>
              <a:t>A completed nomination form comprising - Data </a:t>
            </a:r>
            <a:r>
              <a:rPr lang="en-GB" sz="1800" b="0" dirty="0">
                <a:ea typeface="Times New Roman"/>
                <a:cs typeface="Times New Roman"/>
              </a:rPr>
              <a:t>sheet on nominee (page </a:t>
            </a:r>
            <a:r>
              <a:rPr lang="en-GB" sz="1800" b="0" dirty="0" smtClean="0">
                <a:ea typeface="Times New Roman"/>
                <a:cs typeface="Times New Roman"/>
              </a:rPr>
              <a:t>2); </a:t>
            </a:r>
            <a:r>
              <a:rPr lang="en-GB" sz="1800" b="0" dirty="0">
                <a:ea typeface="Times New Roman"/>
                <a:cs typeface="Times New Roman"/>
              </a:rPr>
              <a:t>citation and key words (page </a:t>
            </a:r>
            <a:r>
              <a:rPr lang="en-GB" sz="1800" b="0" dirty="0" smtClean="0">
                <a:ea typeface="Times New Roman"/>
                <a:cs typeface="Times New Roman"/>
              </a:rPr>
              <a:t>3); </a:t>
            </a:r>
            <a:r>
              <a:rPr lang="en-GB" sz="1800" b="0" dirty="0">
                <a:ea typeface="Times New Roman"/>
                <a:cs typeface="Times New Roman"/>
              </a:rPr>
              <a:t>succinct summary of nominee’s accomplishments and contributions (page 4</a:t>
            </a:r>
            <a:r>
              <a:rPr lang="en-GB" sz="1800" b="0" dirty="0" smtClean="0">
                <a:ea typeface="Times New Roman"/>
                <a:cs typeface="Times New Roman"/>
              </a:rPr>
              <a:t>); </a:t>
            </a:r>
            <a:r>
              <a:rPr lang="en-US" sz="1800" b="0" dirty="0" smtClean="0">
                <a:ea typeface="Times New Roman"/>
                <a:cs typeface="Arial"/>
              </a:rPr>
              <a:t>Personal </a:t>
            </a:r>
            <a:r>
              <a:rPr lang="en-US" sz="1800" b="0" dirty="0">
                <a:ea typeface="Times New Roman"/>
                <a:cs typeface="Arial"/>
              </a:rPr>
              <a:t>statement from the nominee </a:t>
            </a:r>
            <a:r>
              <a:rPr lang="en-US" sz="1800" b="0" dirty="0" smtClean="0">
                <a:ea typeface="Times New Roman"/>
                <a:cs typeface="Arial"/>
              </a:rPr>
              <a:t>focused </a:t>
            </a:r>
            <a:r>
              <a:rPr lang="en-US" sz="1800" b="0" dirty="0">
                <a:ea typeface="Times New Roman"/>
                <a:cs typeface="Arial"/>
              </a:rPr>
              <a:t>on </a:t>
            </a:r>
            <a:r>
              <a:rPr lang="en-US" sz="1800" b="0" dirty="0" smtClean="0">
                <a:ea typeface="Times New Roman"/>
                <a:cs typeface="Arial"/>
              </a:rPr>
              <a:t>how </a:t>
            </a:r>
            <a:r>
              <a:rPr lang="en-US" sz="1800" b="0" dirty="0">
                <a:ea typeface="Times New Roman"/>
                <a:cs typeface="Arial"/>
              </a:rPr>
              <a:t>the nominee has actively participated and had an impact in volunteer associations, societies or other groups (that are not part of her/his paid work) and how the nominee anticipates actively working in the </a:t>
            </a:r>
            <a:r>
              <a:rPr lang="en-US" sz="1800" b="0" dirty="0" smtClean="0">
                <a:ea typeface="Times New Roman"/>
                <a:cs typeface="Arial"/>
              </a:rPr>
              <a:t>Academy (</a:t>
            </a:r>
            <a:r>
              <a:rPr lang="en-US" sz="1800" b="0" dirty="0">
                <a:ea typeface="Times New Roman"/>
                <a:cs typeface="Arial"/>
              </a:rPr>
              <a:t>page </a:t>
            </a:r>
            <a:r>
              <a:rPr lang="en-US" sz="1800" b="0" dirty="0" smtClean="0">
                <a:ea typeface="Times New Roman"/>
                <a:cs typeface="Arial"/>
              </a:rPr>
              <a:t>5). </a:t>
            </a:r>
            <a:r>
              <a:rPr lang="en-US" sz="1800" b="0" dirty="0">
                <a:ea typeface="Times New Roman"/>
                <a:cs typeface="Arial"/>
              </a:rPr>
              <a:t>A note for the guidance of the nominee in this regard is included in </a:t>
            </a:r>
            <a:r>
              <a:rPr lang="en-US" sz="1800" b="0" dirty="0" smtClean="0">
                <a:ea typeface="Times New Roman"/>
                <a:cs typeface="Arial"/>
              </a:rPr>
              <a:t>the </a:t>
            </a:r>
            <a:r>
              <a:rPr lang="en-US" sz="1800" b="0" dirty="0">
                <a:ea typeface="Times New Roman"/>
                <a:cs typeface="Arial"/>
              </a:rPr>
              <a:t>nomination package (page 5) and should be provided to the nominee by the </a:t>
            </a:r>
            <a:r>
              <a:rPr lang="en-US" sz="1800" b="0" dirty="0" smtClean="0">
                <a:ea typeface="Times New Roman"/>
                <a:cs typeface="Arial"/>
              </a:rPr>
              <a:t>primary nominator.</a:t>
            </a:r>
          </a:p>
          <a:p>
            <a:pPr marL="0" lvl="0" indent="0">
              <a:spcBef>
                <a:spcPts val="0"/>
              </a:spcBef>
              <a:buClr>
                <a:srgbClr val="000080"/>
              </a:buClr>
              <a:buSzPts val="800"/>
              <a:tabLst>
                <a:tab pos="-914400" algn="l"/>
                <a:tab pos="-457200" algn="l"/>
              </a:tabLst>
            </a:pPr>
            <a:endParaRPr lang="en-US"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smtClean="0">
                <a:ea typeface="Times New Roman"/>
                <a:cs typeface="Times New Roman"/>
              </a:rPr>
              <a:t>Curriculum </a:t>
            </a:r>
            <a:r>
              <a:rPr lang="en-GB" sz="1800" b="0" dirty="0">
                <a:ea typeface="Times New Roman"/>
                <a:cs typeface="Times New Roman"/>
              </a:rPr>
              <a:t>vitae of the </a:t>
            </a:r>
            <a:r>
              <a:rPr lang="en-GB" sz="1800" b="0" dirty="0" smtClean="0">
                <a:ea typeface="Times New Roman"/>
                <a:cs typeface="Times New Roman"/>
              </a:rPr>
              <a:t>nominee</a:t>
            </a:r>
            <a:r>
              <a:rPr lang="en-US" sz="1800" b="0" dirty="0" smtClean="0">
                <a:solidFill>
                  <a:srgbClr val="221E1F"/>
                </a:solidFill>
              </a:rPr>
              <a:t> </a:t>
            </a:r>
            <a:r>
              <a:rPr lang="en-US" sz="1800" dirty="0" smtClean="0">
                <a:solidFill>
                  <a:srgbClr val="221E1F"/>
                </a:solidFill>
              </a:rPr>
              <a:t>that </a:t>
            </a:r>
            <a:r>
              <a:rPr lang="en-US" sz="1800" dirty="0">
                <a:solidFill>
                  <a:srgbClr val="221E1F"/>
                </a:solidFill>
              </a:rPr>
              <a:t>clearly identifies </a:t>
            </a:r>
            <a:r>
              <a:rPr lang="en-US" sz="1800" dirty="0" smtClean="0">
                <a:solidFill>
                  <a:srgbClr val="221E1F"/>
                </a:solidFill>
              </a:rPr>
              <a:t>graduate trainees </a:t>
            </a:r>
            <a:r>
              <a:rPr lang="en-US" sz="1800" dirty="0">
                <a:solidFill>
                  <a:srgbClr val="221E1F"/>
                </a:solidFill>
              </a:rPr>
              <a:t>as authors of papers by means of an asterisk on the trainee’s name</a:t>
            </a:r>
            <a:r>
              <a:rPr lang="en-US" sz="1800" b="0" dirty="0">
                <a:solidFill>
                  <a:srgbClr val="221E1F"/>
                </a:solidFill>
              </a:rPr>
              <a:t>.</a:t>
            </a:r>
            <a:endParaRPr lang="en-US" sz="1800" b="0" dirty="0" smtClean="0">
              <a:solidFill>
                <a:srgbClr val="221E1F"/>
              </a:solidFill>
            </a:endParaRPr>
          </a:p>
          <a:p>
            <a:pPr marL="0" lvl="0" indent="0">
              <a:spcBef>
                <a:spcPts val="0"/>
              </a:spcBef>
              <a:buClr>
                <a:srgbClr val="000080"/>
              </a:buClr>
              <a:buSzPts val="800"/>
              <a:tabLst>
                <a:tab pos="-914400" algn="l"/>
                <a:tab pos="-457200" algn="l"/>
              </a:tabLst>
            </a:pPr>
            <a:endParaRPr lang="en-US" sz="800" b="0" dirty="0" smtClean="0">
              <a:solidFill>
                <a:srgbClr val="221E1F"/>
              </a:solidFill>
            </a:endParaRPr>
          </a:p>
          <a:p>
            <a:pPr lvl="0">
              <a:spcBef>
                <a:spcPts val="0"/>
              </a:spcBef>
              <a:buClr>
                <a:srgbClr val="000080"/>
              </a:buClr>
              <a:buSzPts val="800"/>
              <a:buFont typeface="Symbol"/>
              <a:buChar char=""/>
              <a:tabLst>
                <a:tab pos="-914400" algn="l"/>
                <a:tab pos="-457200" algn="l"/>
              </a:tabLst>
            </a:pPr>
            <a:r>
              <a:rPr lang="en-US" sz="1800" b="0" dirty="0" smtClean="0">
                <a:solidFill>
                  <a:srgbClr val="221E1F"/>
                </a:solidFill>
              </a:rPr>
              <a:t>Incomplete nominations are </a:t>
            </a:r>
            <a:r>
              <a:rPr lang="en-US" sz="1800" b="0" dirty="0">
                <a:solidFill>
                  <a:srgbClr val="221E1F"/>
                </a:solidFill>
              </a:rPr>
              <a:t>returned to the primary nominator unread.</a:t>
            </a:r>
          </a:p>
          <a:p>
            <a:pPr lvl="0">
              <a:spcBef>
                <a:spcPts val="0"/>
              </a:spcBef>
              <a:buClr>
                <a:srgbClr val="000080"/>
              </a:buClr>
              <a:buSzPts val="800"/>
              <a:buFont typeface="Symbol"/>
              <a:buChar char=""/>
              <a:tabLst>
                <a:tab pos="-914400" algn="l"/>
                <a:tab pos="-457200" algn="l"/>
              </a:tabLst>
            </a:pPr>
            <a:endParaRPr lang="en-US" sz="1800" b="0" dirty="0"/>
          </a:p>
        </p:txBody>
      </p:sp>
    </p:spTree>
    <p:extLst>
      <p:ext uri="{BB962C8B-B14F-4D97-AF65-F5344CB8AC3E}">
        <p14:creationId xmlns:p14="http://schemas.microsoft.com/office/powerpoint/2010/main" val="476724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673</TotalTime>
  <Words>1397</Words>
  <Application>Microsoft Office PowerPoint</Application>
  <PresentationFormat>On-screen Show (4:3)</PresentationFormat>
  <Paragraphs>100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Angles</vt:lpstr>
      <vt:lpstr>Preparing a fellowship Nomination</vt:lpstr>
      <vt:lpstr>2018 Timeframe</vt:lpstr>
      <vt:lpstr>Covenant to serve</vt:lpstr>
      <vt:lpstr>Requirements &amp; eligibility</vt:lpstr>
      <vt:lpstr>Demonstrated characteristics of a fellow </vt:lpstr>
      <vt:lpstr>Eligibility</vt:lpstr>
      <vt:lpstr>The nomination process</vt:lpstr>
      <vt:lpstr>The nomination process</vt:lpstr>
      <vt:lpstr>What comprises a complete nomination?</vt:lpstr>
      <vt:lpstr>Assembly of Information Submissions should follow the order below and be submitted by email to a.hardisty@utoronto.ca</vt:lpstr>
      <vt:lpstr>Citation &amp; Detailed Appraisal</vt:lpstr>
      <vt:lpstr>The review process</vt:lpstr>
      <vt:lpstr>Reviewer Assignment</vt:lpstr>
      <vt:lpstr>Rating of Candidates:  A 5 Point Scale</vt:lpstr>
      <vt:lpstr>Review meeting</vt:lpstr>
      <vt:lpstr>Final Approval</vt:lpstr>
    </vt:vector>
  </TitlesOfParts>
  <Company>DC UofT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User</cp:lastModifiedBy>
  <cp:revision>68</cp:revision>
  <cp:lastPrinted>2016-12-14T18:26:31Z</cp:lastPrinted>
  <dcterms:created xsi:type="dcterms:W3CDTF">2014-11-15T16:57:13Z</dcterms:created>
  <dcterms:modified xsi:type="dcterms:W3CDTF">2017-12-04T11:33:38Z</dcterms:modified>
</cp:coreProperties>
</file>